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3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3390-EB43-45EE-8F57-BE4AD01613E8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3390-EB43-45EE-8F57-BE4AD01613E8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531"/>
            <a:ext cx="7789776" cy="1470025"/>
          </a:xfrm>
        </p:spPr>
        <p:txBody>
          <a:bodyPr>
            <a:normAutofit fontScale="90000"/>
          </a:bodyPr>
          <a:lstStyle/>
          <a:p>
            <a:r>
              <a:rPr lang="uk-UA" sz="8000" b="1" dirty="0" smtClean="0"/>
              <a:t>Педагогічна рада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28800"/>
            <a:ext cx="7990656" cy="3888432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«Класні керівники, вчителі і батьки: шляхи формування життєвої компетентності особистості»</a:t>
            </a:r>
          </a:p>
          <a:p>
            <a:endParaRPr lang="uk-UA" dirty="0"/>
          </a:p>
          <a:p>
            <a:pPr marL="2597150" algn="r"/>
            <a:r>
              <a:rPr lang="uk-UA" sz="2400" i="1" dirty="0" smtClean="0">
                <a:solidFill>
                  <a:schemeClr val="tx1"/>
                </a:solidFill>
                <a:latin typeface="Minion Pro Cond" panose="02040706060201020203" pitchFamily="18" charset="0"/>
              </a:rPr>
              <a:t>«…Мистецтво жити – є втіленням життєвої компетентності особистості як режисера і актора своєї долі».</a:t>
            </a:r>
          </a:p>
          <a:p>
            <a:pPr marL="2597150" algn="r"/>
            <a:r>
              <a:rPr lang="uk-UA" sz="2400" i="1" dirty="0" smtClean="0">
                <a:solidFill>
                  <a:schemeClr val="tx1"/>
                </a:solidFill>
                <a:latin typeface="Minion Pro Cond" panose="02040706060201020203" pitchFamily="18" charset="0"/>
              </a:rPr>
              <a:t>І.Г. Єрмаков</a:t>
            </a:r>
            <a:endParaRPr lang="en-US" sz="2400" i="1" dirty="0">
              <a:solidFill>
                <a:schemeClr val="tx1"/>
              </a:solidFill>
              <a:latin typeface="Minion Pro Cond" panose="020407060602010202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>
                <a:latin typeface="Arial Black" panose="020B0A04020102020204" pitchFamily="34" charset="0"/>
              </a:rPr>
              <a:t>Порядок </a:t>
            </a:r>
            <a:r>
              <a:rPr lang="uk-UA" b="1" dirty="0" smtClean="0">
                <a:latin typeface="Arial Black" panose="020B0A04020102020204" pitchFamily="34" charset="0"/>
              </a:rPr>
              <a:t>денний: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 </a:t>
            </a:r>
            <a:r>
              <a:rPr lang="uk-UA" dirty="0"/>
              <a:t>Класні керівники, вчителі і батьки: шляхи формування життєвої компетентності особистості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err="1" smtClean="0"/>
              <a:t>Булінг</a:t>
            </a:r>
            <a:r>
              <a:rPr lang="uk-UA" dirty="0" smtClean="0"/>
              <a:t> у школі: причини, наслідки, допомога.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Орієнтовні вимоги до проведення ДПА у системі загальної середньої освіти у 2017/18 </a:t>
            </a:r>
            <a:r>
              <a:rPr lang="uk-UA" dirty="0" err="1" smtClean="0"/>
              <a:t>н.р</a:t>
            </a:r>
            <a:r>
              <a:rPr lang="uk-UA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uk-UA" sz="3600" b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«Кодекс родинного середовища» </a:t>
            </a:r>
            <a:r>
              <a:rPr lang="uk-UA" sz="3600" b="1" dirty="0" smtClean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endParaRPr lang="uk-UA" sz="3600" b="1" dirty="0">
              <a:latin typeface="Arial Black" panose="020B0A040201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628800"/>
            <a:ext cx="2314600" cy="355995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587151" y="1628800"/>
            <a:ext cx="56886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uk-UA" sz="3200" b="1" u="sng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Дороті</a:t>
            </a:r>
            <a:r>
              <a:rPr lang="uk-UA" sz="32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u="sng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Нольте</a:t>
            </a:r>
            <a:r>
              <a:rPr lang="uk-UA" sz="32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(1924 - 2005) </a:t>
            </a:r>
            <a:r>
              <a:rPr lang="uk-UA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доктор філософії, все своє життя викладала і читала лекції  по сімейній освіті. Жила і </a:t>
            </a:r>
            <a:r>
              <a:rPr lang="uk-UA" sz="3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працювала </a:t>
            </a:r>
            <a:r>
              <a:rPr lang="uk-UA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південній Каліфорнії. 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5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95536" y="116632"/>
            <a:ext cx="8229600" cy="6480600"/>
          </a:xfrm>
          <a:prstGeom prst="rect">
            <a:avLst/>
          </a:prstGeom>
          <a:solidFill>
            <a:srgbClr val="FFFFFF">
              <a:alpha val="64709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AutoNum type="arabicPeriod"/>
            </a:pPr>
            <a:r>
              <a:rPr lang="uk-UA" sz="1700" b="1" dirty="0">
                <a:latin typeface="+mj-lt"/>
                <a:ea typeface="Adobe Heiti Std R" panose="020B0400000000000000" pitchFamily="34" charset="-128"/>
                <a:cs typeface="Oswald"/>
                <a:sym typeface="Oswald"/>
              </a:rPr>
              <a:t>Якщо дитина живе в атмосфері критики, вона вчиться засуджувати.</a:t>
            </a:r>
            <a:endParaRPr dirty="0">
              <a:latin typeface="+mj-lt"/>
              <a:ea typeface="Adobe Heiti Std R" panose="020B0400000000000000" pitchFamily="34" charset="-128"/>
              <a:cs typeface="Oswald"/>
              <a:sym typeface="Oswald"/>
            </a:endParaRPr>
          </a:p>
          <a:p>
            <a:pPr marL="514350" lvl="0" indent="-514350" algn="just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AutoNum type="arabicPeriod"/>
            </a:pPr>
            <a:r>
              <a:rPr lang="uk-UA" sz="1700" b="1" dirty="0">
                <a:latin typeface="+mj-lt"/>
                <a:ea typeface="Adobe Heiti Std R" panose="020B0400000000000000" pitchFamily="34" charset="-128"/>
                <a:cs typeface="Oswald"/>
                <a:sym typeface="Oswald"/>
              </a:rPr>
              <a:t>Якщо дитина живе в обстановці ворожості, вона вчиться воювати.</a:t>
            </a:r>
            <a:endParaRPr dirty="0">
              <a:latin typeface="+mj-lt"/>
              <a:ea typeface="Adobe Heiti Std R" panose="020B0400000000000000" pitchFamily="34" charset="-128"/>
              <a:cs typeface="Oswald"/>
              <a:sym typeface="Oswald"/>
            </a:endParaRPr>
          </a:p>
          <a:p>
            <a:pPr marL="514350" lvl="0" indent="-514350" algn="just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AutoNum type="arabicPeriod"/>
            </a:pPr>
            <a:r>
              <a:rPr lang="uk-UA" sz="1700" b="1" dirty="0">
                <a:latin typeface="+mj-lt"/>
                <a:ea typeface="Adobe Heiti Std R" panose="020B0400000000000000" pitchFamily="34" charset="-128"/>
                <a:cs typeface="Oswald"/>
                <a:sym typeface="Oswald"/>
              </a:rPr>
              <a:t>Якщо дитина живе в атмосфері страху та оточена глузуванням, вона вчиться боятися.</a:t>
            </a:r>
            <a:endParaRPr dirty="0">
              <a:latin typeface="+mj-lt"/>
              <a:ea typeface="Adobe Heiti Std R" panose="020B0400000000000000" pitchFamily="34" charset="-128"/>
              <a:cs typeface="Oswald"/>
              <a:sym typeface="Oswald"/>
            </a:endParaRPr>
          </a:p>
          <a:p>
            <a:pPr marL="514350" lvl="0" indent="-514350" algn="just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AutoNum type="arabicPeriod"/>
            </a:pPr>
            <a:r>
              <a:rPr lang="uk-UA" sz="1700" b="1" dirty="0">
                <a:latin typeface="+mj-lt"/>
                <a:ea typeface="Adobe Heiti Std R" panose="020B0400000000000000" pitchFamily="34" charset="-128"/>
                <a:cs typeface="Oswald"/>
                <a:sym typeface="Oswald"/>
              </a:rPr>
              <a:t>Якщо дитина оточена жалем, вона вчиться жаліти сама себе.</a:t>
            </a:r>
            <a:endParaRPr dirty="0">
              <a:latin typeface="+mj-lt"/>
              <a:ea typeface="Adobe Heiti Std R" panose="020B0400000000000000" pitchFamily="34" charset="-128"/>
              <a:cs typeface="Oswald"/>
              <a:sym typeface="Oswald"/>
            </a:endParaRPr>
          </a:p>
          <a:p>
            <a:pPr marL="514350" lvl="0" indent="-514350" algn="just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AutoNum type="arabicPeriod"/>
            </a:pPr>
            <a:r>
              <a:rPr lang="uk-UA" sz="1700" b="1" dirty="0">
                <a:latin typeface="+mj-lt"/>
                <a:ea typeface="Adobe Heiti Std R" panose="020B0400000000000000" pitchFamily="34" charset="-128"/>
                <a:cs typeface="Oswald"/>
                <a:sym typeface="Oswald"/>
              </a:rPr>
              <a:t>Якщо дитина оточена ревнощами, вона вчиться заздрити.</a:t>
            </a:r>
            <a:endParaRPr dirty="0">
              <a:latin typeface="+mj-lt"/>
              <a:ea typeface="Adobe Heiti Std R" panose="020B0400000000000000" pitchFamily="34" charset="-128"/>
              <a:cs typeface="Oswald"/>
              <a:sym typeface="Oswald"/>
            </a:endParaRPr>
          </a:p>
          <a:p>
            <a:pPr marL="514350" lvl="0" indent="-514350" algn="just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AutoNum type="arabicPeriod"/>
            </a:pPr>
            <a:r>
              <a:rPr lang="uk-UA" sz="1700" b="1" dirty="0">
                <a:latin typeface="+mj-lt"/>
                <a:ea typeface="Adobe Heiti Std R" panose="020B0400000000000000" pitchFamily="34" charset="-128"/>
                <a:cs typeface="Oswald"/>
                <a:sym typeface="Oswald"/>
              </a:rPr>
              <a:t>Якщо дитина живе з почуттям сорому, вона вчиться відчувати себе винуватою.</a:t>
            </a:r>
            <a:endParaRPr sz="1700" b="1" dirty="0">
              <a:latin typeface="+mj-lt"/>
              <a:ea typeface="Adobe Heiti Std R" panose="020B0400000000000000" pitchFamily="34" charset="-128"/>
              <a:cs typeface="Oswald"/>
              <a:sym typeface="Oswald"/>
            </a:endParaRPr>
          </a:p>
          <a:p>
            <a:pPr marL="514350" lvl="0" indent="-514350" algn="just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AutoNum type="arabicPeriod"/>
            </a:pPr>
            <a:r>
              <a:rPr lang="uk-UA" sz="1700" b="1" dirty="0">
                <a:latin typeface="+mj-lt"/>
                <a:ea typeface="Adobe Heiti Std R" panose="020B0400000000000000" pitchFamily="34" charset="-128"/>
                <a:cs typeface="Oswald"/>
                <a:sym typeface="Oswald"/>
              </a:rPr>
              <a:t>Якщо дитина відчуває заохочення, вона вчиться бути впевненою в собі.</a:t>
            </a:r>
            <a:endParaRPr dirty="0">
              <a:latin typeface="+mj-lt"/>
              <a:ea typeface="Adobe Heiti Std R" panose="020B0400000000000000" pitchFamily="34" charset="-128"/>
              <a:cs typeface="Oswald"/>
              <a:sym typeface="Oswald"/>
            </a:endParaRPr>
          </a:p>
          <a:p>
            <a:pPr marL="514350" lvl="0" indent="-514350" algn="just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AutoNum type="arabicPeriod"/>
            </a:pPr>
            <a:r>
              <a:rPr lang="uk-UA" sz="1700" b="1" dirty="0">
                <a:latin typeface="+mj-lt"/>
                <a:ea typeface="Adobe Heiti Std R" panose="020B0400000000000000" pitchFamily="34" charset="-128"/>
                <a:cs typeface="Oswald"/>
                <a:sym typeface="Oswald"/>
              </a:rPr>
              <a:t>Якщо дитина живе в атмосфері терпимості, вона вчиться бути терпимою.</a:t>
            </a:r>
            <a:endParaRPr dirty="0">
              <a:latin typeface="+mj-lt"/>
              <a:ea typeface="Adobe Heiti Std R" panose="020B0400000000000000" pitchFamily="34" charset="-128"/>
              <a:cs typeface="Oswald"/>
              <a:sym typeface="Oswald"/>
            </a:endParaRPr>
          </a:p>
          <a:p>
            <a:pPr marL="514350" lvl="0" indent="-514350" algn="just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AutoNum type="arabicPeriod"/>
            </a:pPr>
            <a:r>
              <a:rPr lang="uk-UA" sz="1700" b="1" dirty="0">
                <a:latin typeface="+mj-lt"/>
                <a:ea typeface="Adobe Heiti Std R" panose="020B0400000000000000" pitchFamily="34" charset="-128"/>
                <a:cs typeface="Oswald"/>
                <a:sym typeface="Oswald"/>
              </a:rPr>
              <a:t>Якщо дитину хвалять, вона вчиться бути вдячною.</a:t>
            </a:r>
            <a:endParaRPr sz="1700" b="1" dirty="0">
              <a:latin typeface="+mj-lt"/>
              <a:ea typeface="Adobe Heiti Std R" panose="020B0400000000000000" pitchFamily="34" charset="-128"/>
              <a:cs typeface="Oswald"/>
              <a:sym typeface="Oswald"/>
            </a:endParaRPr>
          </a:p>
          <a:p>
            <a:pPr marL="514350" lvl="0" indent="-514350" algn="just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AutoNum type="arabicPeriod"/>
            </a:pPr>
            <a:r>
              <a:rPr lang="uk-UA" sz="1700" b="1" dirty="0">
                <a:latin typeface="+mj-lt"/>
                <a:ea typeface="Adobe Heiti Std R" panose="020B0400000000000000" pitchFamily="34" charset="-128"/>
                <a:cs typeface="Oswald"/>
                <a:sym typeface="Oswald"/>
              </a:rPr>
              <a:t>Якщо дитина відчуває схвалення оточуючих, вона вчиться любити себе.</a:t>
            </a:r>
            <a:endParaRPr dirty="0">
              <a:latin typeface="+mj-lt"/>
              <a:ea typeface="Adobe Heiti Std R" panose="020B0400000000000000" pitchFamily="34" charset="-128"/>
              <a:cs typeface="Oswald"/>
              <a:sym typeface="Oswald"/>
            </a:endParaRPr>
          </a:p>
          <a:p>
            <a:pPr marL="514350" lvl="0" indent="-514350" algn="just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AutoNum type="arabicPeriod"/>
            </a:pPr>
            <a:r>
              <a:rPr lang="uk-UA" sz="1700" b="1" dirty="0">
                <a:latin typeface="+mj-lt"/>
                <a:ea typeface="Adobe Heiti Std R" panose="020B0400000000000000" pitchFamily="34" charset="-128"/>
                <a:cs typeface="Oswald"/>
                <a:sym typeface="Oswald"/>
              </a:rPr>
              <a:t>Якщо дитина живе в атмосфері визнання, вона починає розуміти, як добре мати мету.</a:t>
            </a:r>
            <a:endParaRPr dirty="0">
              <a:latin typeface="+mj-lt"/>
              <a:ea typeface="Adobe Heiti Std R" panose="020B0400000000000000" pitchFamily="34" charset="-128"/>
              <a:cs typeface="Oswald"/>
              <a:sym typeface="Oswald"/>
            </a:endParaRPr>
          </a:p>
          <a:p>
            <a:pPr marL="514350" lvl="0" indent="-514350" algn="just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AutoNum type="arabicPeriod"/>
            </a:pPr>
            <a:r>
              <a:rPr lang="uk-UA" sz="1700" b="1" dirty="0">
                <a:latin typeface="+mj-lt"/>
                <a:ea typeface="Adobe Heiti Std R" panose="020B0400000000000000" pitchFamily="34" charset="-128"/>
                <a:cs typeface="Oswald"/>
                <a:sym typeface="Oswald"/>
              </a:rPr>
              <a:t>Якщо навколо дитини всі діляться один з одним, вона вчиться щедрості.</a:t>
            </a:r>
            <a:endParaRPr dirty="0">
              <a:latin typeface="+mj-lt"/>
              <a:ea typeface="Adobe Heiti Std R" panose="020B0400000000000000" pitchFamily="34" charset="-128"/>
              <a:cs typeface="Oswald"/>
              <a:sym typeface="Oswald"/>
            </a:endParaRPr>
          </a:p>
          <a:p>
            <a:pPr marL="514350" lvl="0" indent="-514350" algn="just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AutoNum type="arabicPeriod"/>
            </a:pPr>
            <a:r>
              <a:rPr lang="uk-UA" sz="1700" b="1" dirty="0">
                <a:latin typeface="+mj-lt"/>
                <a:ea typeface="Adobe Heiti Std R" panose="020B0400000000000000" pitchFamily="34" charset="-128"/>
                <a:cs typeface="Oswald"/>
                <a:sym typeface="Oswald"/>
              </a:rPr>
              <a:t>Якщо дитина живе серед чесних і справедливих людей, вона зрозуміє, що таке правда і справедливість.</a:t>
            </a:r>
            <a:endParaRPr dirty="0">
              <a:latin typeface="+mj-lt"/>
              <a:ea typeface="Adobe Heiti Std R" panose="020B0400000000000000" pitchFamily="34" charset="-128"/>
              <a:cs typeface="Oswald"/>
              <a:sym typeface="Oswald"/>
            </a:endParaRPr>
          </a:p>
          <a:p>
            <a:pPr marL="514350" lvl="0" indent="-514350" algn="just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AutoNum type="arabicPeriod"/>
            </a:pPr>
            <a:r>
              <a:rPr lang="uk-UA" sz="1700" b="1" dirty="0">
                <a:latin typeface="+mj-lt"/>
                <a:ea typeface="Adobe Heiti Std R" panose="020B0400000000000000" pitchFamily="34" charset="-128"/>
                <a:cs typeface="Oswald"/>
                <a:sym typeface="Oswald"/>
              </a:rPr>
              <a:t>Якщо дитина живе з почуттям безпеки, вона вчиться вірити в себе і в оточуючих.</a:t>
            </a:r>
            <a:endParaRPr dirty="0">
              <a:latin typeface="+mj-lt"/>
              <a:ea typeface="Adobe Heiti Std R" panose="020B0400000000000000" pitchFamily="34" charset="-128"/>
              <a:cs typeface="Oswald"/>
              <a:sym typeface="Oswald"/>
            </a:endParaRPr>
          </a:p>
          <a:p>
            <a:pPr marL="514350" lvl="0" indent="-514350" algn="just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AutoNum type="arabicPeriod"/>
            </a:pPr>
            <a:r>
              <a:rPr lang="uk-UA" sz="1700" b="1" dirty="0">
                <a:latin typeface="+mj-lt"/>
                <a:ea typeface="Adobe Heiti Std R" panose="020B0400000000000000" pitchFamily="34" charset="-128"/>
                <a:cs typeface="Oswald"/>
                <a:sym typeface="Oswald"/>
              </a:rPr>
              <a:t>Якщо дитина оточена дружелюбністю, вона дізнається, що світ - прекрасне місце для життя.</a:t>
            </a:r>
            <a:endParaRPr dirty="0">
              <a:latin typeface="+mj-lt"/>
              <a:ea typeface="Adobe Heiti Std R" panose="020B0400000000000000" pitchFamily="34" charset="-128"/>
              <a:cs typeface="Oswald"/>
              <a:sym typeface="Oswald"/>
            </a:endParaRPr>
          </a:p>
          <a:p>
            <a:pPr marL="514350" lvl="0" indent="-514350" algn="just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swald"/>
              <a:buAutoNum type="arabicPeriod"/>
            </a:pPr>
            <a:r>
              <a:rPr lang="uk-UA" sz="1700" b="1" dirty="0">
                <a:latin typeface="+mj-lt"/>
                <a:ea typeface="Adobe Heiti Std R" panose="020B0400000000000000" pitchFamily="34" charset="-128"/>
                <a:cs typeface="Oswald"/>
                <a:sym typeface="Oswald"/>
              </a:rPr>
              <a:t>Якщо дитина живе в стані душевної рівноваги, вона буде жити з миром в душі.</a:t>
            </a:r>
            <a:endParaRPr sz="1700" b="1" dirty="0">
              <a:latin typeface="+mj-lt"/>
              <a:ea typeface="Adobe Heiti Std R" panose="020B0400000000000000" pitchFamily="34" charset="-128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4746"/>
            <a:ext cx="8229600" cy="67032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100" b="1" dirty="0" smtClean="0"/>
              <a:t>		 </a:t>
            </a:r>
            <a:r>
              <a:rPr lang="ru-RU" sz="1100" b="1" dirty="0" err="1"/>
              <a:t>Рекомендації</a:t>
            </a:r>
            <a:r>
              <a:rPr lang="ru-RU" sz="1100" b="1" dirty="0"/>
              <a:t> з </a:t>
            </a:r>
            <a:r>
              <a:rPr lang="ru-RU" sz="1100" b="1" dirty="0" err="1"/>
              <a:t>формування</a:t>
            </a:r>
            <a:r>
              <a:rPr lang="ru-RU" sz="1100" b="1" dirty="0"/>
              <a:t> </a:t>
            </a:r>
            <a:r>
              <a:rPr lang="ru-RU" sz="1100" b="1" dirty="0" err="1"/>
              <a:t>життєвої</a:t>
            </a:r>
            <a:r>
              <a:rPr lang="ru-RU" sz="1100" b="1" dirty="0"/>
              <a:t> </a:t>
            </a:r>
            <a:r>
              <a:rPr lang="ru-RU" sz="1100" b="1" dirty="0" err="1"/>
              <a:t>компетентності</a:t>
            </a:r>
            <a:r>
              <a:rPr lang="ru-RU" sz="1100" b="1" dirty="0"/>
              <a:t>                          </a:t>
            </a:r>
            <a:endParaRPr lang="uk-UA" sz="1100" dirty="0"/>
          </a:p>
          <a:p>
            <a:pPr>
              <a:buFont typeface="+mj-lt"/>
              <a:buAutoNum type="arabicPeriod"/>
            </a:pPr>
            <a:r>
              <a:rPr lang="ru-RU" sz="1100" dirty="0" err="1" smtClean="0"/>
              <a:t>Відповідати</a:t>
            </a:r>
            <a:r>
              <a:rPr lang="ru-RU" sz="1100" dirty="0" smtClean="0"/>
              <a:t> </a:t>
            </a:r>
            <a:r>
              <a:rPr lang="ru-RU" sz="1100" dirty="0"/>
              <a:t>на </a:t>
            </a:r>
            <a:r>
              <a:rPr lang="ru-RU" sz="1100" dirty="0" err="1"/>
              <a:t>всі</a:t>
            </a:r>
            <a:r>
              <a:rPr lang="ru-RU" sz="1100" dirty="0"/>
              <a:t> </a:t>
            </a:r>
            <a:r>
              <a:rPr lang="ru-RU" sz="1100" dirty="0" err="1"/>
              <a:t>запитання</a:t>
            </a:r>
            <a:r>
              <a:rPr lang="ru-RU" sz="1100" dirty="0"/>
              <a:t> </a:t>
            </a:r>
            <a:r>
              <a:rPr lang="ru-RU" sz="1100" dirty="0" err="1"/>
              <a:t>дитини</a:t>
            </a:r>
            <a:r>
              <a:rPr lang="ru-RU" sz="1100" dirty="0"/>
              <a:t> </a:t>
            </a:r>
            <a:r>
              <a:rPr lang="ru-RU" sz="1100" dirty="0" err="1"/>
              <a:t>терпляче</a:t>
            </a:r>
            <a:r>
              <a:rPr lang="ru-RU" sz="1100" dirty="0"/>
              <a:t> і </a:t>
            </a:r>
            <a:r>
              <a:rPr lang="ru-RU" sz="1100" dirty="0" err="1"/>
              <a:t>чесно</a:t>
            </a:r>
            <a:r>
              <a:rPr lang="ru-RU" sz="1100" dirty="0"/>
              <a:t>, </a:t>
            </a:r>
            <a:r>
              <a:rPr lang="ru-RU" sz="1100" dirty="0" err="1"/>
              <a:t>серйозні</a:t>
            </a:r>
            <a:r>
              <a:rPr lang="ru-RU" sz="1100" dirty="0"/>
              <a:t> </a:t>
            </a:r>
            <a:r>
              <a:rPr lang="ru-RU" sz="1100" dirty="0" err="1"/>
              <a:t>запитання</a:t>
            </a:r>
            <a:r>
              <a:rPr lang="ru-RU" sz="1100" dirty="0"/>
              <a:t> й  </a:t>
            </a:r>
            <a:r>
              <a:rPr lang="ru-RU" sz="1100" dirty="0" err="1"/>
              <a:t>висловлювання</a:t>
            </a:r>
            <a:r>
              <a:rPr lang="ru-RU" sz="1100" dirty="0"/>
              <a:t> </a:t>
            </a:r>
            <a:r>
              <a:rPr lang="ru-RU" sz="1100" dirty="0" err="1"/>
              <a:t>сприймати</a:t>
            </a:r>
            <a:r>
              <a:rPr lang="ru-RU" sz="1100" dirty="0"/>
              <a:t> </a:t>
            </a:r>
            <a:r>
              <a:rPr lang="ru-RU" sz="1100" dirty="0" err="1"/>
              <a:t>серйозно</a:t>
            </a:r>
            <a:r>
              <a:rPr lang="ru-RU" sz="1100" dirty="0"/>
              <a:t>.</a:t>
            </a:r>
            <a:endParaRPr lang="uk-UA" sz="1100" dirty="0"/>
          </a:p>
          <a:p>
            <a:pPr>
              <a:buFont typeface="+mj-lt"/>
              <a:buAutoNum type="arabicPeriod"/>
            </a:pPr>
            <a:r>
              <a:rPr lang="ru-RU" sz="1100" dirty="0" err="1" smtClean="0"/>
              <a:t>Встановити</a:t>
            </a:r>
            <a:r>
              <a:rPr lang="ru-RU" sz="1100" dirty="0" smtClean="0"/>
              <a:t> </a:t>
            </a:r>
            <a:r>
              <a:rPr lang="ru-RU" sz="1100" dirty="0"/>
              <a:t>стенд, на </a:t>
            </a:r>
            <a:r>
              <a:rPr lang="ru-RU" sz="1100" dirty="0" err="1"/>
              <a:t>якому</a:t>
            </a:r>
            <a:r>
              <a:rPr lang="ru-RU" sz="1100" dirty="0"/>
              <a:t> </a:t>
            </a:r>
            <a:r>
              <a:rPr lang="ru-RU" sz="1100" dirty="0" err="1"/>
              <a:t>дитина</a:t>
            </a:r>
            <a:r>
              <a:rPr lang="ru-RU" sz="1100" dirty="0"/>
              <a:t> </a:t>
            </a:r>
            <a:r>
              <a:rPr lang="ru-RU" sz="1100" dirty="0" err="1"/>
              <a:t>може</a:t>
            </a:r>
            <a:r>
              <a:rPr lang="ru-RU" sz="1100" dirty="0"/>
              <a:t> </a:t>
            </a:r>
            <a:r>
              <a:rPr lang="ru-RU" sz="1100" dirty="0" err="1"/>
              <a:t>демонструвати</a:t>
            </a:r>
            <a:r>
              <a:rPr lang="ru-RU" sz="1100" dirty="0"/>
              <a:t> </a:t>
            </a:r>
            <a:r>
              <a:rPr lang="ru-RU" sz="1100" dirty="0" err="1"/>
              <a:t>свої</a:t>
            </a:r>
            <a:r>
              <a:rPr lang="ru-RU" sz="1100" dirty="0"/>
              <a:t> </a:t>
            </a:r>
            <a:r>
              <a:rPr lang="ru-RU" sz="1100" dirty="0" err="1"/>
              <a:t>роботи</a:t>
            </a:r>
            <a:r>
              <a:rPr lang="ru-RU" sz="1100" dirty="0"/>
              <a:t>.</a:t>
            </a:r>
            <a:endParaRPr lang="uk-UA" sz="1100" dirty="0"/>
          </a:p>
          <a:p>
            <a:pPr>
              <a:buFont typeface="+mj-lt"/>
              <a:buAutoNum type="arabicPeriod"/>
            </a:pPr>
            <a:r>
              <a:rPr lang="ru-RU" sz="1100" dirty="0" err="1" smtClean="0"/>
              <a:t>Надати</a:t>
            </a:r>
            <a:r>
              <a:rPr lang="ru-RU" sz="1100" dirty="0" smtClean="0"/>
              <a:t> </a:t>
            </a:r>
            <a:r>
              <a:rPr lang="ru-RU" sz="1100" dirty="0"/>
              <a:t>в </a:t>
            </a:r>
            <a:r>
              <a:rPr lang="ru-RU" sz="1100" dirty="0" err="1"/>
              <a:t>розпорядження</a:t>
            </a:r>
            <a:r>
              <a:rPr lang="ru-RU" sz="1100" dirty="0"/>
              <a:t> </a:t>
            </a:r>
            <a:r>
              <a:rPr lang="ru-RU" sz="1100" dirty="0" err="1"/>
              <a:t>дитини</a:t>
            </a:r>
            <a:r>
              <a:rPr lang="ru-RU" sz="1100" dirty="0"/>
              <a:t> </a:t>
            </a:r>
            <a:r>
              <a:rPr lang="ru-RU" sz="1100" dirty="0" err="1"/>
              <a:t>кімнату</a:t>
            </a:r>
            <a:r>
              <a:rPr lang="ru-RU" sz="1100" dirty="0"/>
              <a:t> </a:t>
            </a:r>
            <a:r>
              <a:rPr lang="ru-RU" sz="1100" dirty="0" err="1"/>
              <a:t>або</a:t>
            </a:r>
            <a:r>
              <a:rPr lang="ru-RU" sz="1100" dirty="0"/>
              <a:t> </a:t>
            </a:r>
            <a:r>
              <a:rPr lang="ru-RU" sz="1100" dirty="0" err="1"/>
              <a:t>частину</a:t>
            </a:r>
            <a:r>
              <a:rPr lang="ru-RU" sz="1100" dirty="0"/>
              <a:t> </a:t>
            </a:r>
            <a:r>
              <a:rPr lang="ru-RU" sz="1100" dirty="0" err="1"/>
              <a:t>кімнати</a:t>
            </a:r>
            <a:r>
              <a:rPr lang="ru-RU" sz="1100" dirty="0"/>
              <a:t> </a:t>
            </a:r>
            <a:r>
              <a:rPr lang="ru-RU" sz="1100" dirty="0" err="1"/>
              <a:t>винятково</a:t>
            </a:r>
            <a:r>
              <a:rPr lang="ru-RU" sz="1100" dirty="0"/>
              <a:t> для </a:t>
            </a:r>
            <a:r>
              <a:rPr lang="ru-RU" sz="1100" dirty="0" err="1"/>
              <a:t>її</a:t>
            </a:r>
            <a:r>
              <a:rPr lang="ru-RU" sz="1100" dirty="0"/>
              <a:t> занять.</a:t>
            </a:r>
            <a:endParaRPr lang="uk-UA" sz="1100" dirty="0"/>
          </a:p>
          <a:p>
            <a:pPr>
              <a:buFont typeface="+mj-lt"/>
              <a:buAutoNum type="arabicPeriod"/>
            </a:pPr>
            <a:r>
              <a:rPr lang="ru-RU" sz="1100" dirty="0" err="1" smtClean="0"/>
              <a:t>Доручати</a:t>
            </a:r>
            <a:r>
              <a:rPr lang="ru-RU" sz="1100" dirty="0" smtClean="0"/>
              <a:t> </a:t>
            </a:r>
            <a:r>
              <a:rPr lang="ru-RU" sz="1100" dirty="0" err="1"/>
              <a:t>дитині</a:t>
            </a:r>
            <a:r>
              <a:rPr lang="ru-RU" sz="1100" dirty="0"/>
              <a:t> </a:t>
            </a:r>
            <a:r>
              <a:rPr lang="ru-RU" sz="1100" dirty="0" err="1"/>
              <a:t>посильні</a:t>
            </a:r>
            <a:r>
              <a:rPr lang="ru-RU" sz="1100" dirty="0"/>
              <a:t> </a:t>
            </a:r>
            <a:r>
              <a:rPr lang="ru-RU" sz="1100" dirty="0" err="1"/>
              <a:t>клопоти</a:t>
            </a:r>
            <a:r>
              <a:rPr lang="ru-RU" sz="1100" dirty="0"/>
              <a:t>.</a:t>
            </a:r>
            <a:endParaRPr lang="uk-UA" sz="1100" dirty="0"/>
          </a:p>
          <a:p>
            <a:pPr>
              <a:buFont typeface="+mj-lt"/>
              <a:buAutoNum type="arabicPeriod"/>
            </a:pPr>
            <a:r>
              <a:rPr lang="uk-UA" sz="1100" dirty="0" smtClean="0"/>
              <a:t>Допомагати </a:t>
            </a:r>
            <a:r>
              <a:rPr lang="uk-UA" sz="1100" dirty="0"/>
              <a:t>дитині складати її особисті плани та приймати рішення.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Допомагати </a:t>
            </a:r>
            <a:r>
              <a:rPr lang="uk-UA" sz="1100" dirty="0"/>
              <a:t>дитині поліпшувати результати її роботи.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Допомагати </a:t>
            </a:r>
            <a:r>
              <a:rPr lang="uk-UA" sz="1100" dirty="0"/>
              <a:t>дитині вчитися, нормально спілкуватися з дітьми з різних соціальних верств.               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Брати </a:t>
            </a:r>
            <a:r>
              <a:rPr lang="uk-UA" sz="1100" dirty="0"/>
              <a:t>дитину в поїздки цікавими місцями.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Встановлювати </a:t>
            </a:r>
            <a:r>
              <a:rPr lang="uk-UA" sz="1100" dirty="0"/>
              <a:t>нормальні стандарти поведінки й стежити, щоб дитина їх дотримувалася.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Забезпечити </a:t>
            </a:r>
            <a:r>
              <a:rPr lang="uk-UA" sz="1100" dirty="0"/>
              <a:t>дитину книгами та матеріалами для поглиблення її знань.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Привчати </a:t>
            </a:r>
            <a:r>
              <a:rPr lang="uk-UA" sz="1100" dirty="0"/>
              <a:t>дитину мислити самостійно.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Привчати </a:t>
            </a:r>
            <a:r>
              <a:rPr lang="uk-UA" sz="1100" dirty="0"/>
              <a:t>дитину до читання з малих років, регулярно читати разом книжки.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Спонукати </a:t>
            </a:r>
            <a:r>
              <a:rPr lang="uk-UA" sz="1100" dirty="0"/>
              <a:t>дитину вигадувати історії та фантазувати.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Уважно </a:t>
            </a:r>
            <a:r>
              <a:rPr lang="uk-UA" sz="1100" dirty="0"/>
              <a:t>ставитися до індивідуальних потреб дитини.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Щодня </a:t>
            </a:r>
            <a:r>
              <a:rPr lang="uk-UA" sz="1100" dirty="0"/>
              <a:t>знаходити час, щоб побути з дитиною сам-на-сам. 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Дозволяти </a:t>
            </a:r>
            <a:r>
              <a:rPr lang="uk-UA" sz="1100" dirty="0"/>
              <a:t>дитині брати участь у плануванні сімейних справ і подорожей.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Навчати </a:t>
            </a:r>
            <a:r>
              <a:rPr lang="uk-UA" sz="1100" dirty="0"/>
              <a:t>дитину вільно спілкуватися з дорослими будь-якого віку.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Робити </a:t>
            </a:r>
            <a:r>
              <a:rPr lang="uk-UA" sz="1100" dirty="0"/>
              <a:t>практичні експерименти з метою виявлення пізнавальних інтересів  дитини.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Залучати </a:t>
            </a:r>
            <a:r>
              <a:rPr lang="uk-UA" sz="1100" dirty="0"/>
              <a:t>дитину до участі у різних іграх.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Спонукати </a:t>
            </a:r>
            <a:r>
              <a:rPr lang="uk-UA" sz="1100" dirty="0"/>
              <a:t>дитину знаходити проблеми й вирішувати їх.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Давати </a:t>
            </a:r>
            <a:r>
              <a:rPr lang="uk-UA" sz="1100" dirty="0"/>
              <a:t>дитині дійсно приймати рішення.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Допомагати </a:t>
            </a:r>
            <a:r>
              <a:rPr lang="uk-UA" sz="1100" dirty="0"/>
              <a:t>дитині знаходити телепрограми, які заслуговують на увагу.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Заохочувати </a:t>
            </a:r>
            <a:r>
              <a:rPr lang="uk-UA" sz="1100" dirty="0"/>
              <a:t>максимальну незалежність від дорослих.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Вірити </a:t>
            </a:r>
            <a:r>
              <a:rPr lang="uk-UA" sz="1100" dirty="0"/>
              <a:t>в її здоровий глузд, довіряти їй.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Показувати </a:t>
            </a:r>
            <a:r>
              <a:rPr lang="uk-UA" sz="1100" dirty="0"/>
              <a:t>дитині, що її люблять такою, як вона є, а не за її досягнення.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Ніколи </a:t>
            </a:r>
            <a:r>
              <a:rPr lang="uk-UA" sz="1100" dirty="0"/>
              <a:t>не казати дитині, що вона гірша від інших дітей, не карати дитину приниженням.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Хвалити </a:t>
            </a:r>
            <a:r>
              <a:rPr lang="uk-UA" sz="1100" dirty="0"/>
              <a:t>дитину за вивчені вірші, розповіді, пісні; у заняттях дитини      знаходити гідне похвали, але не хвалити її безпредметно й </a:t>
            </a:r>
            <a:r>
              <a:rPr lang="uk-UA" sz="1100" dirty="0" smtClean="0"/>
              <a:t>нещиро.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Ніколи </a:t>
            </a:r>
            <a:r>
              <a:rPr lang="uk-UA" sz="1100" dirty="0"/>
              <a:t>не сварити дитину за допущені нею помилки.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Розвивати </a:t>
            </a:r>
            <a:r>
              <a:rPr lang="uk-UA" sz="1100" dirty="0"/>
              <a:t>в дитині позитивне сприйняття її особистих здібностей.</a:t>
            </a:r>
          </a:p>
          <a:p>
            <a:pPr>
              <a:buFont typeface="+mj-lt"/>
              <a:buAutoNum type="arabicPeriod"/>
            </a:pPr>
            <a:r>
              <a:rPr lang="uk-UA" sz="1100" dirty="0" smtClean="0"/>
              <a:t>Допомагати </a:t>
            </a:r>
            <a:r>
              <a:rPr lang="uk-UA" sz="1100" dirty="0"/>
              <a:t>дитині бути особистістю.  </a:t>
            </a:r>
          </a:p>
        </p:txBody>
      </p:sp>
    </p:spTree>
    <p:extLst>
      <p:ext uri="{BB962C8B-B14F-4D97-AF65-F5344CB8AC3E}">
        <p14:creationId xmlns:p14="http://schemas.microsoft.com/office/powerpoint/2010/main" val="4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8913"/>
          </a:xfrm>
        </p:spPr>
        <p:txBody>
          <a:bodyPr>
            <a:normAutofit/>
          </a:bodyPr>
          <a:lstStyle/>
          <a:p>
            <a:r>
              <a:rPr lang="uk-UA" sz="3600" b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53552"/>
            <a:ext cx="8229600" cy="4972612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uk-UA" dirty="0" smtClean="0"/>
              <a:t>Продовжити роботу педагогічного колективу щодо створення умов для розвитку життєвих </a:t>
            </a:r>
            <a:r>
              <a:rPr lang="uk-UA" dirty="0" err="1" smtClean="0"/>
              <a:t>компетентностей</a:t>
            </a:r>
            <a:r>
              <a:rPr lang="uk-UA" dirty="0" smtClean="0"/>
              <a:t> особистості в освітньому процесі, враховуючи основні завдання НУШ.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/>
              <a:t>Відкритість о соціуму, діяти у співпраці з сім’єю, громадськістю.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/>
              <a:t>Постійно залучати дітей до розв’язання </a:t>
            </a:r>
            <a:r>
              <a:rPr lang="uk-UA" dirty="0"/>
              <a:t>суспільно-значущих і </a:t>
            </a:r>
            <a:r>
              <a:rPr lang="uk-UA" dirty="0" smtClean="0"/>
              <a:t>особистісних життєвих </a:t>
            </a:r>
            <a:r>
              <a:rPr lang="uk-UA" dirty="0"/>
              <a:t>проблем,</a:t>
            </a:r>
            <a:r>
              <a:rPr lang="uk-UA" dirty="0" smtClean="0"/>
              <a:t> формувати життєві компетентності.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/>
              <a:t>Розвиток творчого потенціалу всіх суб’єктів освітнього процесу.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/>
              <a:t>Вдосконалювати педагогічну культуру вчителів, невід’ємними особливостями якої є людяність інтелігентність, толерантність, розуміння, здатність до взаємодії.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/>
              <a:t>Педагогічний захист і підтримка дітей у розв’язанні їхніх життєвих проблем та індивідуального саморозвитку, забезпечення їхньої особистісної недоторканності.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89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2032"/>
            <a:ext cx="8229600" cy="5535320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uk-UA" dirty="0"/>
              <a:t>Погодити на педагогічній раді школи та запропонувати до затвердження директором школи:</a:t>
            </a:r>
          </a:p>
          <a:p>
            <a:pPr algn="just"/>
            <a:r>
              <a:rPr lang="uk-UA" dirty="0" smtClean="0"/>
              <a:t>Єдині </a:t>
            </a:r>
            <a:r>
              <a:rPr lang="uk-UA" dirty="0"/>
              <a:t>атестаційні </a:t>
            </a:r>
            <a:r>
              <a:rPr lang="uk-UA" dirty="0" smtClean="0"/>
              <a:t>завдання </a:t>
            </a:r>
            <a:r>
              <a:rPr lang="uk-UA" dirty="0"/>
              <a:t>для усіх 4-х класів паралелі відповідно до орієнтовних вимог до їх змісту (Лист МОНУ № 1/9-185 від 27.03.2018 р.)</a:t>
            </a:r>
          </a:p>
          <a:p>
            <a:pPr algn="just"/>
            <a:r>
              <a:rPr lang="uk-UA" dirty="0" smtClean="0"/>
              <a:t>з </a:t>
            </a:r>
            <a:r>
              <a:rPr lang="uk-UA" dirty="0"/>
              <a:t>української мови (інтегрована підсумкова контрольна робота)</a:t>
            </a:r>
          </a:p>
          <a:p>
            <a:pPr algn="just"/>
            <a:r>
              <a:rPr lang="uk-UA" dirty="0" smtClean="0"/>
              <a:t>з </a:t>
            </a:r>
            <a:r>
              <a:rPr lang="uk-UA" dirty="0"/>
              <a:t>математики (підсумкова КР) за 1-м варіантом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uk-UA" dirty="0" smtClean="0"/>
              <a:t>Зміст </a:t>
            </a:r>
            <a:r>
              <a:rPr lang="uk-UA" dirty="0"/>
              <a:t>КР розробити вчителям 4-х класів (тексти) до 20.04.2018 р.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uk-UA" dirty="0" smtClean="0"/>
              <a:t>Затвердити </a:t>
            </a:r>
            <a:r>
              <a:rPr lang="uk-UA" dirty="0"/>
              <a:t>терміни та графік ДПА 15.05.-17.05. (2-3 урок). Додається.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562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aksesu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496</Words>
  <Application>Microsoft Office PowerPoint</Application>
  <PresentationFormat>Экран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Adobe Heiti Std R</vt:lpstr>
      <vt:lpstr>Arial</vt:lpstr>
      <vt:lpstr>Arial Black</vt:lpstr>
      <vt:lpstr>Calibri</vt:lpstr>
      <vt:lpstr>Minion Pro Cond</vt:lpstr>
      <vt:lpstr>Oswald</vt:lpstr>
      <vt:lpstr>Times New Roman</vt:lpstr>
      <vt:lpstr>4_aksesuary</vt:lpstr>
      <vt:lpstr>Педагогічна рада</vt:lpstr>
      <vt:lpstr>Порядок денний:</vt:lpstr>
      <vt:lpstr>«Кодекс родинного середовища» дитини</vt:lpstr>
      <vt:lpstr>Презентация PowerPoint</vt:lpstr>
      <vt:lpstr>Презентация PowerPoint</vt:lpstr>
      <vt:lpstr>Рішення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Педагогічна рада</dc:title>
  <dc:creator>Ирина</dc:creator>
  <cp:lastModifiedBy>Irina Kuznietsova</cp:lastModifiedBy>
  <cp:revision>9</cp:revision>
  <dcterms:modified xsi:type="dcterms:W3CDTF">2018-04-12T11:58:05Z</dcterms:modified>
</cp:coreProperties>
</file>