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256" r:id="rId2"/>
    <p:sldId id="257" r:id="rId3"/>
    <p:sldId id="263" r:id="rId4"/>
    <p:sldId id="258" r:id="rId5"/>
    <p:sldId id="271" r:id="rId6"/>
    <p:sldId id="262" r:id="rId7"/>
    <p:sldId id="261" r:id="rId8"/>
    <p:sldId id="260" r:id="rId9"/>
    <p:sldId id="259" r:id="rId10"/>
    <p:sldId id="264" r:id="rId11"/>
    <p:sldId id="268" r:id="rId12"/>
    <p:sldId id="265" r:id="rId13"/>
    <p:sldId id="269" r:id="rId14"/>
    <p:sldId id="266" r:id="rId15"/>
    <p:sldId id="270" r:id="rId16"/>
    <p:sldId id="267"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776"/>
    <a:srgbClr val="00339A"/>
    <a:srgbClr val="01316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936" y="-96"/>
      </p:cViewPr>
      <p:guideLst>
        <p:guide orient="horz" pos="4319"/>
        <p:guide pos="2880"/>
      </p:guideLst>
    </p:cSldViewPr>
  </p:slideViewPr>
  <p:notesTextViewPr>
    <p:cViewPr>
      <p:scale>
        <a:sx n="100" d="100"/>
        <a:sy n="100" d="100"/>
      </p:scale>
      <p:origin x="0" y="0"/>
    </p:cViewPr>
  </p:notesTextViewPr>
  <p:notesViewPr>
    <p:cSldViewPr>
      <p:cViewPr varScale="1">
        <p:scale>
          <a:sx n="66" d="100"/>
          <a:sy n="66" d="100"/>
        </p:scale>
        <p:origin x="-2040"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520689-AF1D-4198-8D28-CFFEE347061D}" type="datetimeFigureOut">
              <a:rPr lang="ru-RU" smtClean="0"/>
              <a:pPr/>
              <a:t>13.10.2015</a:t>
            </a:fld>
            <a:endParaRPr lang="ru-R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D07109-1BBB-40FA-B69F-CA8FF5D6A880}" type="slidenum">
              <a:rPr lang="ru-RU" smtClean="0"/>
              <a:pPr/>
              <a:t>‹#›</a:t>
            </a:fld>
            <a:endParaRPr lang="ru-RU"/>
          </a:p>
        </p:txBody>
      </p:sp>
    </p:spTree>
    <p:extLst>
      <p:ext uri="{BB962C8B-B14F-4D97-AF65-F5344CB8AC3E}">
        <p14:creationId xmlns="" xmlns:p14="http://schemas.microsoft.com/office/powerpoint/2010/main" val="3421577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2DB92F-C7B3-4480-B1D5-3DFE4738540A}" type="datetimeFigureOut">
              <a:rPr lang="ru-RU" smtClean="0"/>
              <a:pPr/>
              <a:t>13.10.2015</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4CF94-6DA8-498E-89B8-731E4CCE9FC3}" type="slidenum">
              <a:rPr lang="ru-RU" smtClean="0"/>
              <a:pPr/>
              <a:t>‹#›</a:t>
            </a:fld>
            <a:endParaRPr lang="ru-RU"/>
          </a:p>
        </p:txBody>
      </p:sp>
    </p:spTree>
    <p:extLst>
      <p:ext uri="{BB962C8B-B14F-4D97-AF65-F5344CB8AC3E}">
        <p14:creationId xmlns="" xmlns:p14="http://schemas.microsoft.com/office/powerpoint/2010/main" val="241481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CE84CF94-6DA8-498E-89B8-731E4CCE9FC3}"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CE84CF94-6DA8-498E-89B8-731E4CCE9FC3}"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142984"/>
            <a:ext cx="7858180" cy="1470025"/>
          </a:xfrm>
        </p:spPr>
        <p:txBody>
          <a:bodyPr/>
          <a:lstStyle>
            <a:lvl1pPr>
              <a:defRPr baseline="0">
                <a:ea typeface="+mj-ea"/>
              </a:defRPr>
            </a:lvl1pPr>
          </a:lstStyle>
          <a:p>
            <a:r>
              <a:rPr lang="ru-RU" smtClean="0"/>
              <a:t>Образец заголовка</a:t>
            </a:r>
            <a:endParaRPr lang="ru-RU" dirty="0"/>
          </a:p>
        </p:txBody>
      </p:sp>
      <p:sp>
        <p:nvSpPr>
          <p:cNvPr id="3" name="Subtitle 2"/>
          <p:cNvSpPr>
            <a:spLocks noGrp="1"/>
          </p:cNvSpPr>
          <p:nvPr>
            <p:ph type="subTitle" idx="1"/>
          </p:nvPr>
        </p:nvSpPr>
        <p:spPr>
          <a:xfrm>
            <a:off x="571472" y="3071810"/>
            <a:ext cx="8001056" cy="642942"/>
          </a:xfrm>
        </p:spPr>
        <p:txBody>
          <a:bodyPr/>
          <a:lstStyle>
            <a:lvl1pPr marL="0" indent="0" algn="ctr">
              <a:buNone/>
              <a:defRPr>
                <a:solidFill>
                  <a:schemeClr val="accent5">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Date Placeholder 3"/>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Date Placeholder 3"/>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Date Placeholder 3"/>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5">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277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277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Date Placeholder 6"/>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FE9762-B3C4-42C3-9B38-01484AED35B2}" type="datetimeFigureOut">
              <a:rPr lang="ru-RU" smtClean="0"/>
              <a:pPr/>
              <a:t>13.10.2015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C112D9-C2EE-4C4E-89E1-85B21C1EB3A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2060"/>
                </a:solidFill>
              </a:defRPr>
            </a:lvl1pPr>
          </a:lstStyle>
          <a:p>
            <a:fld id="{A8FE9762-B3C4-42C3-9B38-01484AED35B2}" type="datetimeFigureOut">
              <a:rPr lang="ru-RU" smtClean="0"/>
              <a:pPr/>
              <a:t>13.10.2015</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2060"/>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2060"/>
                </a:solidFill>
              </a:defRPr>
            </a:lvl1pPr>
          </a:lstStyle>
          <a:p>
            <a:fld id="{05C112D9-C2EE-4C4E-89E1-85B21C1EB3A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cap="none" spc="0" baseline="0">
          <a:ln w="1905">
            <a:solidFill>
              <a:schemeClr val="bg1">
                <a:lumMod val="95000"/>
              </a:schemeClr>
            </a:solidFill>
          </a:ln>
          <a:solidFill>
            <a:srgbClr val="00339A"/>
          </a:solidFill>
          <a:effectLst>
            <a:innerShdw blurRad="69850" dist="43180" dir="5400000">
              <a:srgbClr val="000000">
                <a:alpha val="65000"/>
              </a:srgbClr>
            </a:innerShdw>
          </a:effectLst>
          <a:latin typeface="+mj-lt"/>
          <a:ea typeface="+mj-ea"/>
          <a:cs typeface="Tahoma" pitchFamily="34" charset="0"/>
        </a:defRPr>
      </a:lvl1pPr>
    </p:titleStyle>
    <p:bodyStyle>
      <a:lvl1pPr marL="342900" indent="-342900" algn="l" defTabSz="914400" rtl="0" eaLnBrk="1" latinLnBrk="0" hangingPunct="1">
        <a:spcBef>
          <a:spcPct val="20000"/>
        </a:spcBef>
        <a:buFontTx/>
        <a:buBlip>
          <a:blip r:embed="rId14"/>
        </a:buBlip>
        <a:defRPr sz="3200" kern="1200" baseline="0">
          <a:solidFill>
            <a:schemeClr val="accent5">
              <a:lumMod val="50000"/>
            </a:schemeClr>
          </a:solidFill>
          <a:latin typeface="+mn-lt"/>
          <a:ea typeface="+mn-ea"/>
          <a:cs typeface="+mn-cs"/>
        </a:defRPr>
      </a:lvl1pPr>
      <a:lvl2pPr marL="742950" indent="-285750" algn="l" defTabSz="914400" rtl="0" eaLnBrk="1" latinLnBrk="0" hangingPunct="1">
        <a:spcBef>
          <a:spcPct val="20000"/>
        </a:spcBef>
        <a:buFontTx/>
        <a:buBlip>
          <a:blip r:embed="rId15"/>
        </a:buBlip>
        <a:defRPr sz="2800" kern="1200" baseline="0">
          <a:solidFill>
            <a:schemeClr val="accent5">
              <a:lumMod val="50000"/>
            </a:schemeClr>
          </a:solidFill>
          <a:latin typeface="+mn-lt"/>
          <a:ea typeface="+mn-ea"/>
          <a:cs typeface="+mn-cs"/>
        </a:defRPr>
      </a:lvl2pPr>
      <a:lvl3pPr marL="1143000" indent="-228600" algn="l" defTabSz="914400" rtl="0" eaLnBrk="1" latinLnBrk="0" hangingPunct="1">
        <a:spcBef>
          <a:spcPct val="20000"/>
        </a:spcBef>
        <a:buFontTx/>
        <a:buBlip>
          <a:blip r:embed="rId14"/>
        </a:buBlip>
        <a:defRPr sz="2400" kern="1200" baseline="0">
          <a:solidFill>
            <a:schemeClr val="accent5">
              <a:lumMod val="50000"/>
            </a:schemeClr>
          </a:solidFill>
          <a:latin typeface="+mn-lt"/>
          <a:ea typeface="+mn-ea"/>
          <a:cs typeface="+mn-cs"/>
        </a:defRPr>
      </a:lvl3pPr>
      <a:lvl4pPr marL="1600200" indent="-228600" algn="l" defTabSz="914400" rtl="0" eaLnBrk="1" latinLnBrk="0" hangingPunct="1">
        <a:spcBef>
          <a:spcPct val="20000"/>
        </a:spcBef>
        <a:buFontTx/>
        <a:buBlip>
          <a:blip r:embed="rId15"/>
        </a:buBlip>
        <a:defRPr sz="2000" kern="1200" baseline="0">
          <a:solidFill>
            <a:schemeClr val="accent5">
              <a:lumMod val="50000"/>
            </a:schemeClr>
          </a:solidFill>
          <a:latin typeface="+mn-lt"/>
          <a:ea typeface="+mn-ea"/>
          <a:cs typeface="+mn-cs"/>
        </a:defRPr>
      </a:lvl4pPr>
      <a:lvl5pPr marL="2057400" indent="-228600" algn="l" defTabSz="914400" rtl="0" eaLnBrk="1" latinLnBrk="0" hangingPunct="1">
        <a:spcBef>
          <a:spcPct val="20000"/>
        </a:spcBef>
        <a:buFontTx/>
        <a:buBlip>
          <a:blip r:embed="rId14"/>
        </a:buBlip>
        <a:defRPr sz="2000" kern="1200" baseline="0">
          <a:solidFill>
            <a:schemeClr val="accent5">
              <a:lumMod val="50000"/>
            </a:schemeClr>
          </a:solidFill>
          <a:latin typeface="+mn-lt"/>
          <a:ea typeface="+mn-ea"/>
          <a:cs typeface="+mn-cs"/>
        </a:defRPr>
      </a:lvl5pPr>
      <a:lvl6pPr marL="2514600" indent="-228600" algn="l" defTabSz="914400" rtl="0" eaLnBrk="1" latinLnBrk="0" hangingPunct="1">
        <a:spcBef>
          <a:spcPct val="20000"/>
        </a:spcBef>
        <a:buFontTx/>
        <a:buBlip>
          <a:blip r:embed="rId15"/>
        </a:buBlip>
        <a:defRPr sz="1800" kern="1200">
          <a:solidFill>
            <a:schemeClr val="accent5">
              <a:lumMod val="50000"/>
            </a:schemeClr>
          </a:solidFill>
          <a:latin typeface="+mn-lt"/>
          <a:ea typeface="+mn-ea"/>
          <a:cs typeface="+mn-cs"/>
        </a:defRPr>
      </a:lvl6pPr>
      <a:lvl7pPr marL="2971800" indent="-228600" algn="l" defTabSz="914400" rtl="0" eaLnBrk="1" latinLnBrk="0" hangingPunct="1">
        <a:spcBef>
          <a:spcPct val="20000"/>
        </a:spcBef>
        <a:buFontTx/>
        <a:buBlip>
          <a:blip r:embed="rId14"/>
        </a:buBlip>
        <a:defRPr sz="1800" kern="1200">
          <a:solidFill>
            <a:schemeClr val="accent5">
              <a:lumMod val="50000"/>
            </a:schemeClr>
          </a:solidFill>
          <a:latin typeface="+mn-lt"/>
          <a:ea typeface="+mn-ea"/>
          <a:cs typeface="+mn-cs"/>
        </a:defRPr>
      </a:lvl7pPr>
      <a:lvl8pPr marL="3429000" indent="-228600" algn="l" defTabSz="914400" rtl="0" eaLnBrk="1" latinLnBrk="0" hangingPunct="1">
        <a:spcBef>
          <a:spcPct val="20000"/>
        </a:spcBef>
        <a:buFontTx/>
        <a:buBlip>
          <a:blip r:embed="rId15"/>
        </a:buBlip>
        <a:defRPr sz="1600" kern="1200">
          <a:solidFill>
            <a:schemeClr val="accent5">
              <a:lumMod val="50000"/>
            </a:schemeClr>
          </a:solidFill>
          <a:latin typeface="+mn-lt"/>
          <a:ea typeface="+mn-ea"/>
          <a:cs typeface="+mn-cs"/>
        </a:defRPr>
      </a:lvl8pPr>
      <a:lvl9pPr marL="3886200" indent="-228600" algn="l" defTabSz="914400" rtl="0" eaLnBrk="1" latinLnBrk="0" hangingPunct="1">
        <a:spcBef>
          <a:spcPct val="20000"/>
        </a:spcBef>
        <a:buFontTx/>
        <a:buBlip>
          <a:blip r:embed="rId14"/>
        </a:buBlip>
        <a:defRPr sz="1400" kern="1200">
          <a:solidFill>
            <a:schemeClr val="accent5">
              <a:lumMod val="50000"/>
            </a:schemeClr>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uk-UA" dirty="0">
                <a:effectLst/>
              </a:rPr>
              <a:t>Теорія поколінь. </a:t>
            </a:r>
            <a:endParaRPr lang="ru-RU" dirty="0"/>
          </a:p>
        </p:txBody>
      </p:sp>
      <p:sp>
        <p:nvSpPr>
          <p:cNvPr id="3" name="Subtitle 2"/>
          <p:cNvSpPr>
            <a:spLocks noGrp="1"/>
          </p:cNvSpPr>
          <p:nvPr>
            <p:ph type="subTitle" idx="1"/>
          </p:nvPr>
        </p:nvSpPr>
        <p:spPr/>
        <p:txBody>
          <a:bodyPr>
            <a:normAutofit fontScale="47500" lnSpcReduction="20000"/>
          </a:bodyPr>
          <a:lstStyle/>
          <a:p>
            <a:r>
              <a:rPr lang="uk-UA" sz="4400" b="1" dirty="0"/>
              <a:t>Покоління У та </a:t>
            </a:r>
            <a:r>
              <a:rPr lang="en-US" sz="4400" b="1" dirty="0"/>
              <a:t>Z</a:t>
            </a:r>
            <a:r>
              <a:rPr lang="ru-RU" sz="4400" b="1" dirty="0"/>
              <a:t>.</a:t>
            </a:r>
            <a:br>
              <a:rPr lang="ru-RU" sz="4400" b="1" dirty="0"/>
            </a:br>
            <a:endParaRPr lang="ru-RU" sz="4400" b="1" dirty="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700808"/>
            <a:ext cx="8712968" cy="3231654"/>
          </a:xfrm>
          <a:prstGeom prst="rect">
            <a:avLst/>
          </a:prstGeom>
        </p:spPr>
        <p:txBody>
          <a:bodyPr wrap="square">
            <a:spAutoFit/>
          </a:bodyPr>
          <a:lstStyle/>
          <a:p>
            <a:pPr algn="ctr"/>
            <a:r>
              <a:rPr lang="uk-UA" sz="2000" b="1" dirty="0"/>
              <a:t>Що є важливим та цінним для них</a:t>
            </a:r>
            <a:r>
              <a:rPr lang="uk-UA" sz="2000" b="1" dirty="0" smtClean="0"/>
              <a:t>:</a:t>
            </a:r>
          </a:p>
          <a:p>
            <a:pPr lvl="0"/>
            <a:r>
              <a:rPr lang="uk-UA" sz="2000" b="1" i="1" dirty="0" smtClean="0"/>
              <a:t>Віра </a:t>
            </a:r>
            <a:r>
              <a:rPr lang="uk-UA" sz="2000" b="1" i="1" dirty="0"/>
              <a:t>в те, що немає нічого неможливого:</a:t>
            </a:r>
            <a:r>
              <a:rPr lang="uk-UA" sz="2000" i="1" dirty="0"/>
              <a:t> </a:t>
            </a:r>
            <a:r>
              <a:rPr lang="uk-UA" sz="2000" dirty="0"/>
              <a:t>покоління виростало в час технологічних відкриттів, тому вони не вірять у фантастику – все, що сьогодні не існує, завтра може стати реальністю (все, що можна вигадати – можна втілити).</a:t>
            </a:r>
            <a:endParaRPr lang="ru-RU" sz="2000" dirty="0"/>
          </a:p>
          <a:p>
            <a:pPr lvl="0"/>
            <a:r>
              <a:rPr lang="uk-UA" sz="2000" b="1" i="1" dirty="0"/>
              <a:t>Горизонтальний розвиток:</a:t>
            </a:r>
            <a:r>
              <a:rPr lang="uk-UA" sz="2000" dirty="0"/>
              <a:t> вони прагнуть отримати широкий досвід в кількох сферах, втілювати мрії та досягати задуманого;  </a:t>
            </a:r>
            <a:endParaRPr lang="ru-RU" sz="2000" dirty="0"/>
          </a:p>
          <a:p>
            <a:pPr lvl="0"/>
            <a:r>
              <a:rPr lang="uk-UA" sz="2000" b="1" i="1" dirty="0"/>
              <a:t>Різноманітність емоційного досвіду</a:t>
            </a:r>
            <a:r>
              <a:rPr lang="uk-UA" sz="2000" b="1" dirty="0"/>
              <a:t>: </a:t>
            </a:r>
            <a:r>
              <a:rPr lang="uk-UA" sz="2000" dirty="0"/>
              <a:t>нові враження їх </a:t>
            </a:r>
            <a:r>
              <a:rPr lang="uk-UA" sz="2400" dirty="0"/>
              <a:t>мотивують</a:t>
            </a:r>
            <a:r>
              <a:rPr lang="uk-UA" sz="2000" dirty="0"/>
              <a:t> більше, ніж матеріальні блага, влада, престижна робота чи висока посада. </a:t>
            </a:r>
            <a:endParaRPr lang="ru-RU" sz="2000" dirty="0"/>
          </a:p>
        </p:txBody>
      </p:sp>
    </p:spTree>
    <p:extLst>
      <p:ext uri="{BB962C8B-B14F-4D97-AF65-F5344CB8AC3E}">
        <p14:creationId xmlns="" xmlns:p14="http://schemas.microsoft.com/office/powerpoint/2010/main" val="649729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340768"/>
            <a:ext cx="8208912" cy="3785652"/>
          </a:xfrm>
          <a:prstGeom prst="rect">
            <a:avLst/>
          </a:prstGeom>
        </p:spPr>
        <p:txBody>
          <a:bodyPr wrap="square">
            <a:spAutoFit/>
          </a:bodyPr>
          <a:lstStyle/>
          <a:p>
            <a:pPr lvl="0"/>
            <a:r>
              <a:rPr lang="uk-UA" sz="2000" b="1" i="1" dirty="0"/>
              <a:t>Робота чи інші заняття мають бути цікавими:</a:t>
            </a:r>
            <a:r>
              <a:rPr lang="uk-UA" sz="2000" dirty="0"/>
              <a:t> вони легко кидають те, до чого втрачають інтерес</a:t>
            </a:r>
            <a:r>
              <a:rPr lang="uk-UA" sz="2000" dirty="0" smtClean="0"/>
              <a:t>.</a:t>
            </a:r>
          </a:p>
          <a:p>
            <a:pPr lvl="0"/>
            <a:endParaRPr lang="ru-RU" sz="2000" dirty="0"/>
          </a:p>
          <a:p>
            <a:pPr lvl="0"/>
            <a:r>
              <a:rPr lang="uk-UA" sz="2000" b="1" i="1" dirty="0"/>
              <a:t>Розуміти, що успіх справи залежить від них</a:t>
            </a:r>
            <a:r>
              <a:rPr lang="uk-UA" sz="2000" b="1" dirty="0"/>
              <a:t>: </a:t>
            </a:r>
            <a:r>
              <a:rPr lang="uk-UA" sz="2000" dirty="0"/>
              <a:t>бути частиною справи, щодня відчувати, що робота, яку ти робиш – важлива для досягнення спільної мети</a:t>
            </a:r>
            <a:r>
              <a:rPr lang="uk-UA" sz="2000" dirty="0" smtClean="0"/>
              <a:t>.</a:t>
            </a:r>
            <a:endParaRPr lang="ru-RU" sz="2000" dirty="0" smtClean="0"/>
          </a:p>
          <a:p>
            <a:pPr lvl="0"/>
            <a:endParaRPr lang="ru-RU" sz="2000" b="1" i="1" dirty="0"/>
          </a:p>
          <a:p>
            <a:pPr lvl="0"/>
            <a:r>
              <a:rPr lang="uk-UA" sz="2000" b="1" i="1" dirty="0" smtClean="0"/>
              <a:t>Не </a:t>
            </a:r>
            <a:r>
              <a:rPr lang="uk-UA" sz="2000" b="1" i="1" dirty="0"/>
              <a:t>втрачати часу</a:t>
            </a:r>
            <a:r>
              <a:rPr lang="uk-UA" sz="2000" b="1" dirty="0"/>
              <a:t>: </a:t>
            </a:r>
            <a:r>
              <a:rPr lang="uk-UA" sz="2000" dirty="0"/>
              <a:t>вони відчувають, що життя може закінчитися будь-якої миті (вони ті, хто знають, що таке теракти), тож їм треба встигнути спробувати все – пригнути з парашутом, підкорити Еверест, пірнути в океан… І навіть щоденний графік розписаний щохвилинно. </a:t>
            </a:r>
            <a:endParaRPr lang="ru-RU" sz="2000" dirty="0"/>
          </a:p>
        </p:txBody>
      </p:sp>
    </p:spTree>
    <p:extLst>
      <p:ext uri="{BB962C8B-B14F-4D97-AF65-F5344CB8AC3E}">
        <p14:creationId xmlns="" xmlns:p14="http://schemas.microsoft.com/office/powerpoint/2010/main" val="3405961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1628800"/>
            <a:ext cx="6336704" cy="1631216"/>
          </a:xfrm>
          <a:prstGeom prst="rect">
            <a:avLst/>
          </a:prstGeom>
        </p:spPr>
        <p:txBody>
          <a:bodyPr wrap="square">
            <a:spAutoFit/>
          </a:bodyPr>
          <a:lstStyle/>
          <a:p>
            <a:pPr lvl="0"/>
            <a:r>
              <a:rPr lang="uk-UA" sz="2000" b="1" i="1" dirty="0"/>
              <a:t>Націленість на результат та винагороду «тут і тепер»: </a:t>
            </a:r>
            <a:r>
              <a:rPr lang="uk-UA" sz="2000" dirty="0"/>
              <a:t>їм важливо розуміти, у що вкладають час і отримувати підтвердження, що робота була не марна. При цьому їм важко думати на далеку перспективу</a:t>
            </a:r>
            <a:r>
              <a:rPr lang="uk-UA" sz="2000" dirty="0" smtClean="0"/>
              <a:t>.</a:t>
            </a:r>
            <a:endParaRPr lang="ru-RU" sz="2000" dirty="0"/>
          </a:p>
        </p:txBody>
      </p:sp>
      <p:sp>
        <p:nvSpPr>
          <p:cNvPr id="4" name="Прямоугольник 3"/>
          <p:cNvSpPr/>
          <p:nvPr/>
        </p:nvSpPr>
        <p:spPr>
          <a:xfrm>
            <a:off x="899592" y="3501008"/>
            <a:ext cx="7560840" cy="1477328"/>
          </a:xfrm>
          <a:prstGeom prst="rect">
            <a:avLst/>
          </a:prstGeom>
        </p:spPr>
        <p:txBody>
          <a:bodyPr wrap="square">
            <a:spAutoFit/>
          </a:bodyPr>
          <a:lstStyle/>
          <a:p>
            <a:pPr lvl="0"/>
            <a:r>
              <a:rPr lang="uk-UA" b="1" i="1" dirty="0"/>
              <a:t>Оптимізм:</a:t>
            </a:r>
            <a:r>
              <a:rPr lang="uk-UA" dirty="0"/>
              <a:t> не дивлячись на швидкоплинність життя, вони мислять позитивно та вміють мріяти, прагнуть змінити світ на краще.  </a:t>
            </a:r>
            <a:endParaRPr lang="ru-RU" dirty="0"/>
          </a:p>
          <a:p>
            <a:pPr lvl="0"/>
            <a:r>
              <a:rPr lang="uk-UA" b="1" i="1" dirty="0"/>
              <a:t>Бути героєм власного життя:</a:t>
            </a:r>
            <a:r>
              <a:rPr lang="uk-UA" i="1" dirty="0"/>
              <a:t> </a:t>
            </a:r>
            <a:r>
              <a:rPr lang="uk-UA" dirty="0"/>
              <a:t>вони не мають героїв на зразок Ю.Гагаріна (як колись </a:t>
            </a:r>
            <a:r>
              <a:rPr lang="uk-UA" dirty="0" err="1"/>
              <a:t>Бебі</a:t>
            </a:r>
            <a:r>
              <a:rPr lang="uk-UA" dirty="0"/>
              <a:t> </a:t>
            </a:r>
            <a:r>
              <a:rPr lang="uk-UA" dirty="0" err="1"/>
              <a:t>Бумери</a:t>
            </a:r>
            <a:r>
              <a:rPr lang="uk-UA" dirty="0"/>
              <a:t>), зате вміють бачити свої сильні сторони та вірять у власні сили.</a:t>
            </a:r>
            <a:endParaRPr lang="ru-RU" dirty="0"/>
          </a:p>
        </p:txBody>
      </p:sp>
    </p:spTree>
    <p:extLst>
      <p:ext uri="{BB962C8B-B14F-4D97-AF65-F5344CB8AC3E}">
        <p14:creationId xmlns="" xmlns:p14="http://schemas.microsoft.com/office/powerpoint/2010/main" val="1268722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1556792"/>
            <a:ext cx="6479703" cy="3416320"/>
          </a:xfrm>
          <a:prstGeom prst="rect">
            <a:avLst/>
          </a:prstGeom>
        </p:spPr>
        <p:txBody>
          <a:bodyPr wrap="square">
            <a:spAutoFit/>
          </a:bodyPr>
          <a:lstStyle/>
          <a:p>
            <a:pPr lvl="0"/>
            <a:r>
              <a:rPr lang="uk-UA" b="1" i="1" dirty="0"/>
              <a:t>Контактність, </a:t>
            </a:r>
            <a:r>
              <a:rPr lang="uk-UA" b="1" i="1" dirty="0" err="1"/>
              <a:t>комунікативність</a:t>
            </a:r>
            <a:r>
              <a:rPr lang="uk-UA" b="1" i="1" dirty="0"/>
              <a:t>, рівність та наївність</a:t>
            </a:r>
            <a:r>
              <a:rPr lang="uk-UA" i="1" dirty="0"/>
              <a:t>: </a:t>
            </a:r>
            <a:r>
              <a:rPr lang="uk-UA" dirty="0"/>
              <a:t>вони багато часу проводять в соціальній мережі, де всі – мама, керівник, співробітник, однокласник, брат – рівні. Тому вони легко переходять «на ти», вміють бути командними гравцями. </a:t>
            </a:r>
            <a:r>
              <a:rPr lang="uk-UA" dirty="0" err="1"/>
              <a:t>Соцсмережа</a:t>
            </a:r>
            <a:r>
              <a:rPr lang="uk-UA" dirty="0"/>
              <a:t> також є найбільшим джерелом інформації, але при цьому вони звикли довіряти отриманій з мережі інформації більше, ніж попередні покоління, які звикли самостійно «копати в глибину».</a:t>
            </a:r>
            <a:endParaRPr lang="ru-RU" dirty="0"/>
          </a:p>
          <a:p>
            <a:pPr lvl="0"/>
            <a:r>
              <a:rPr lang="uk-UA" b="1" i="1" dirty="0"/>
              <a:t>Віра в </a:t>
            </a:r>
            <a:r>
              <a:rPr lang="uk-UA" b="1" i="1" dirty="0" err="1"/>
              <a:t>сім’</a:t>
            </a:r>
            <a:r>
              <a:rPr lang="ru-RU" b="1" i="1" dirty="0"/>
              <a:t>ю:</a:t>
            </a:r>
            <a:r>
              <a:rPr lang="ru-RU" i="1" dirty="0"/>
              <a:t> </a:t>
            </a:r>
            <a:r>
              <a:rPr lang="uk-UA" dirty="0"/>
              <a:t>попри те, що на долю їхніх батьків випало найбільше розлучень, вони вірять у те, що свою половинку можна знайти.</a:t>
            </a:r>
            <a:endParaRPr lang="ru-RU" dirty="0"/>
          </a:p>
        </p:txBody>
      </p:sp>
    </p:spTree>
    <p:extLst>
      <p:ext uri="{BB962C8B-B14F-4D97-AF65-F5344CB8AC3E}">
        <p14:creationId xmlns="" xmlns:p14="http://schemas.microsoft.com/office/powerpoint/2010/main" val="2921313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3728" y="1628800"/>
            <a:ext cx="4896544" cy="3170099"/>
          </a:xfrm>
          <a:prstGeom prst="rect">
            <a:avLst/>
          </a:prstGeom>
        </p:spPr>
        <p:txBody>
          <a:bodyPr wrap="square">
            <a:spAutoFit/>
          </a:bodyPr>
          <a:lstStyle/>
          <a:p>
            <a:pPr algn="ctr"/>
            <a:r>
              <a:rPr lang="uk-UA" sz="2000" b="1" dirty="0"/>
              <a:t>Покоління </a:t>
            </a:r>
            <a:r>
              <a:rPr lang="en-US" sz="2000" b="1" dirty="0"/>
              <a:t>Z</a:t>
            </a:r>
            <a:endParaRPr lang="ru-RU" sz="2000" dirty="0"/>
          </a:p>
          <a:p>
            <a:pPr algn="ctr"/>
            <a:r>
              <a:rPr lang="uk-UA" sz="2000" b="1" dirty="0"/>
              <a:t>Їх формуватиме: </a:t>
            </a:r>
            <a:r>
              <a:rPr lang="uk-UA" sz="2000" dirty="0"/>
              <a:t>інформаційне суспільство та повністю </a:t>
            </a:r>
            <a:r>
              <a:rPr lang="uk-UA" sz="2000" dirty="0" err="1"/>
              <a:t>технологізований</a:t>
            </a:r>
            <a:r>
              <a:rPr lang="uk-UA" sz="2000" dirty="0"/>
              <a:t> світ, де в кожного є мобільні телефони, комп’ютери та інші сучасні пристрої/«</a:t>
            </a:r>
            <a:r>
              <a:rPr lang="uk-UA" sz="2000" dirty="0" err="1"/>
              <a:t>гаджети</a:t>
            </a:r>
            <a:r>
              <a:rPr lang="uk-UA" sz="2000" dirty="0"/>
              <a:t>».</a:t>
            </a:r>
            <a:endParaRPr lang="ru-RU" sz="2000" dirty="0"/>
          </a:p>
          <a:p>
            <a:pPr algn="ctr"/>
            <a:r>
              <a:rPr lang="uk-UA" sz="2000" dirty="0"/>
              <a:t>За прогнозами вони будуть схожі на Мовчазне покоління </a:t>
            </a:r>
            <a:r>
              <a:rPr lang="uk-UA" sz="2000" i="1" dirty="0"/>
              <a:t>(народжених в 1923-1943 рр</a:t>
            </a:r>
            <a:r>
              <a:rPr lang="uk-UA" sz="2000" i="1" dirty="0" smtClean="0"/>
              <a:t>.).</a:t>
            </a:r>
          </a:p>
          <a:p>
            <a:endParaRPr lang="ru-RU" sz="2000" dirty="0"/>
          </a:p>
        </p:txBody>
      </p:sp>
    </p:spTree>
    <p:extLst>
      <p:ext uri="{BB962C8B-B14F-4D97-AF65-F5344CB8AC3E}">
        <p14:creationId xmlns="" xmlns:p14="http://schemas.microsoft.com/office/powerpoint/2010/main" val="78759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1196752"/>
            <a:ext cx="5976664" cy="3970318"/>
          </a:xfrm>
          <a:prstGeom prst="rect">
            <a:avLst/>
          </a:prstGeom>
        </p:spPr>
        <p:txBody>
          <a:bodyPr wrap="square">
            <a:spAutoFit/>
          </a:bodyPr>
          <a:lstStyle/>
          <a:p>
            <a:r>
              <a:rPr lang="uk-UA" b="1" dirty="0"/>
              <a:t>Вони ростуть:</a:t>
            </a:r>
            <a:endParaRPr lang="ru-RU" dirty="0"/>
          </a:p>
          <a:p>
            <a:pPr lvl="0"/>
            <a:r>
              <a:rPr lang="uk-UA" b="1" dirty="0"/>
              <a:t>Ідеалістами:</a:t>
            </a:r>
            <a:r>
              <a:rPr lang="uk-UA" dirty="0"/>
              <a:t> але на відміну від своїх «мовчазних» попередників, заглиблюватимуться не в себе чи в ідеали з книг, а у віртуальний світ.</a:t>
            </a:r>
            <a:endParaRPr lang="ru-RU" dirty="0"/>
          </a:p>
          <a:p>
            <a:pPr lvl="0"/>
            <a:r>
              <a:rPr lang="uk-UA" b="1" dirty="0"/>
              <a:t>Одразу дорослими:</a:t>
            </a:r>
            <a:r>
              <a:rPr lang="uk-UA" dirty="0"/>
              <a:t> з малку займаються самоосвітою в мережі.</a:t>
            </a:r>
            <a:endParaRPr lang="ru-RU" dirty="0"/>
          </a:p>
          <a:p>
            <a:pPr lvl="0"/>
            <a:r>
              <a:rPr lang="uk-UA" b="1" dirty="0"/>
              <a:t>Не дуже самостійними:</a:t>
            </a:r>
            <a:r>
              <a:rPr lang="uk-UA" dirty="0"/>
              <a:t>виховані у світі терористів У часто занадто сильно оберігають своїх дітей, тож по-справжньому самостійними ті стають лише у віртуальному світі.</a:t>
            </a:r>
            <a:endParaRPr lang="ru-RU" dirty="0"/>
          </a:p>
          <a:p>
            <a:pPr lvl="0"/>
            <a:r>
              <a:rPr lang="uk-UA" b="1" dirty="0"/>
              <a:t>  Творчими:</a:t>
            </a:r>
            <a:r>
              <a:rPr lang="uk-UA" dirty="0"/>
              <a:t> їхня</a:t>
            </a:r>
            <a:r>
              <a:rPr lang="uk-UA" b="1" dirty="0"/>
              <a:t> </a:t>
            </a:r>
            <a:r>
              <a:rPr lang="uk-UA" dirty="0"/>
              <a:t>заглибленість у власний світ приведе до появи багатьох художників, музикантів та інших митців, зате їм важко буде працювати в команді і визначати розподіл ролей. </a:t>
            </a:r>
            <a:endParaRPr lang="ru-RU" dirty="0"/>
          </a:p>
        </p:txBody>
      </p:sp>
    </p:spTree>
    <p:extLst>
      <p:ext uri="{BB962C8B-B14F-4D97-AF65-F5344CB8AC3E}">
        <p14:creationId xmlns="" xmlns:p14="http://schemas.microsoft.com/office/powerpoint/2010/main" val="3600720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9712" y="2204864"/>
            <a:ext cx="5616624" cy="1754326"/>
          </a:xfrm>
          <a:prstGeom prst="rect">
            <a:avLst/>
          </a:prstGeom>
        </p:spPr>
        <p:txBody>
          <a:bodyPr wrap="square">
            <a:spAutoFit/>
          </a:bodyPr>
          <a:lstStyle/>
          <a:p>
            <a:pPr algn="ctr"/>
            <a:r>
              <a:rPr lang="uk-UA" b="1" dirty="0"/>
              <a:t>Також дослідники кажуть, що їм будуть властиві дотримання правил, повага до статусу, відданість ідеології, жертовність та терпіння. Та наскільки справдяться всі ці прогнози щодо покоління Z – ми побачимо лише згодом. </a:t>
            </a:r>
            <a:endParaRPr lang="ru-RU" b="1" dirty="0"/>
          </a:p>
        </p:txBody>
      </p:sp>
    </p:spTree>
    <p:extLst>
      <p:ext uri="{BB962C8B-B14F-4D97-AF65-F5344CB8AC3E}">
        <p14:creationId xmlns="" xmlns:p14="http://schemas.microsoft.com/office/powerpoint/2010/main" val="3268416766"/>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712968" cy="3539430"/>
          </a:xfrm>
          <a:prstGeom prst="rect">
            <a:avLst/>
          </a:prstGeom>
        </p:spPr>
        <p:txBody>
          <a:bodyPr wrap="square">
            <a:spAutoFit/>
          </a:bodyPr>
          <a:lstStyle/>
          <a:p>
            <a:pPr algn="ctr"/>
            <a:r>
              <a:rPr lang="uk-UA" sz="2400" dirty="0"/>
              <a:t>Підведення підсумків X &amp; </a:t>
            </a:r>
            <a:r>
              <a:rPr lang="uk-UA" sz="2400" dirty="0" smtClean="0"/>
              <a:t>Y</a:t>
            </a:r>
            <a:endParaRPr lang="en-US" sz="2400" dirty="0" smtClean="0"/>
          </a:p>
          <a:p>
            <a:pPr algn="ctr"/>
            <a:endParaRPr lang="ru-RU" sz="2400" dirty="0"/>
          </a:p>
          <a:p>
            <a:pPr algn="ctr"/>
            <a:r>
              <a:rPr lang="uk-UA" sz="2400" dirty="0" smtClean="0"/>
              <a:t>У </a:t>
            </a:r>
            <a:r>
              <a:rPr lang="uk-UA" sz="2400" dirty="0"/>
              <a:t>процесі спільної роботи представники різних поколінь навчають один одного.</a:t>
            </a:r>
            <a:br>
              <a:rPr lang="uk-UA" sz="2400" dirty="0"/>
            </a:br>
            <a:r>
              <a:rPr lang="uk-UA" sz="2400" dirty="0" smtClean="0"/>
              <a:t>"</a:t>
            </a:r>
            <a:r>
              <a:rPr lang="uk-UA" sz="2400" dirty="0"/>
              <a:t>Ікси» допомагають «</a:t>
            </a:r>
            <a:r>
              <a:rPr lang="uk-UA" sz="2400" dirty="0" smtClean="0"/>
              <a:t>ігрекам» </a:t>
            </a:r>
            <a:r>
              <a:rPr lang="uk-UA" sz="2400" dirty="0"/>
              <a:t>не втрачати радість спілкування «очі в очі», а «Міленіум», в свою чергу, вчать «людей Х» віртуозному поводженню з Мережею.</a:t>
            </a:r>
            <a:br>
              <a:rPr lang="uk-UA" sz="2400" dirty="0"/>
            </a:br>
            <a:r>
              <a:rPr lang="uk-UA" sz="2400" dirty="0" smtClean="0"/>
              <a:t> </a:t>
            </a:r>
            <a:r>
              <a:rPr lang="uk-UA" sz="2400" dirty="0"/>
              <a:t>«Z» демонструють свої правила гри і чітко їм слідують.</a:t>
            </a:r>
            <a:br>
              <a:rPr lang="uk-UA" sz="2400" dirty="0"/>
            </a:br>
            <a:endParaRPr lang="ru-RU" sz="2400" dirty="0"/>
          </a:p>
        </p:txBody>
      </p:sp>
      <p:sp>
        <p:nvSpPr>
          <p:cNvPr id="4" name="Прямоугольник 3"/>
          <p:cNvSpPr/>
          <p:nvPr/>
        </p:nvSpPr>
        <p:spPr>
          <a:xfrm>
            <a:off x="1043608" y="3696842"/>
            <a:ext cx="6984776" cy="2677656"/>
          </a:xfrm>
          <a:prstGeom prst="rect">
            <a:avLst/>
          </a:prstGeom>
        </p:spPr>
        <p:txBody>
          <a:bodyPr wrap="square">
            <a:spAutoFit/>
          </a:bodyPr>
          <a:lstStyle/>
          <a:p>
            <a:endParaRPr lang="ru-RU" sz="2400" dirty="0"/>
          </a:p>
          <a:p>
            <a:pPr algn="ctr"/>
            <a:r>
              <a:rPr lang="ru-RU" sz="2400" dirty="0"/>
              <a:t>Таким чином, </a:t>
            </a:r>
            <a:r>
              <a:rPr lang="ru-RU" sz="2400" dirty="0" err="1"/>
              <a:t>якщо</a:t>
            </a:r>
            <a:r>
              <a:rPr lang="ru-RU" sz="2400" dirty="0"/>
              <a:t> активно </a:t>
            </a:r>
            <a:r>
              <a:rPr lang="ru-RU" sz="2400" dirty="0" err="1"/>
              <a:t>впроваджувати</a:t>
            </a:r>
            <a:r>
              <a:rPr lang="ru-RU" sz="2400" dirty="0"/>
              <a:t> </a:t>
            </a:r>
            <a:r>
              <a:rPr lang="ru-RU" sz="2400" dirty="0" err="1" smtClean="0"/>
              <a:t>знання</a:t>
            </a:r>
            <a:r>
              <a:rPr lang="ru-RU" sz="2400" dirty="0" smtClean="0"/>
              <a:t>, </a:t>
            </a:r>
            <a:r>
              <a:rPr lang="ru-RU" sz="2400" dirty="0" err="1" smtClean="0"/>
              <a:t>отримані</a:t>
            </a:r>
            <a:r>
              <a:rPr lang="ru-RU" sz="2400" dirty="0" smtClean="0"/>
              <a:t> </a:t>
            </a:r>
            <a:r>
              <a:rPr lang="ru-RU" sz="2400" dirty="0" err="1"/>
              <a:t>від</a:t>
            </a:r>
            <a:r>
              <a:rPr lang="ru-RU" sz="2400" dirty="0"/>
              <a:t> </a:t>
            </a:r>
            <a:r>
              <a:rPr lang="ru-RU" sz="2400" dirty="0" err="1"/>
              <a:t>вивчення</a:t>
            </a:r>
            <a:r>
              <a:rPr lang="ru-RU" sz="2400" dirty="0"/>
              <a:t> </a:t>
            </a:r>
            <a:r>
              <a:rPr lang="ru-RU" sz="2400" dirty="0" err="1"/>
              <a:t>теорії</a:t>
            </a:r>
            <a:r>
              <a:rPr lang="ru-RU" sz="2400" dirty="0"/>
              <a:t> </a:t>
            </a:r>
            <a:r>
              <a:rPr lang="ru-RU" sz="2400" dirty="0" err="1"/>
              <a:t>поколінь</a:t>
            </a:r>
            <a:r>
              <a:rPr lang="ru-RU" sz="2400" dirty="0"/>
              <a:t>, то </a:t>
            </a:r>
            <a:r>
              <a:rPr lang="ru-RU" sz="2400" dirty="0" err="1"/>
              <a:t>можна</a:t>
            </a:r>
            <a:r>
              <a:rPr lang="ru-RU" sz="2400" dirty="0"/>
              <a:t> </a:t>
            </a:r>
            <a:r>
              <a:rPr lang="ru-RU" sz="2400" dirty="0" err="1"/>
              <a:t>вийти</a:t>
            </a:r>
            <a:r>
              <a:rPr lang="ru-RU" sz="2400" dirty="0"/>
              <a:t> на </a:t>
            </a:r>
            <a:r>
              <a:rPr lang="ru-RU" sz="2400" dirty="0" err="1"/>
              <a:t>якісно</a:t>
            </a:r>
            <a:r>
              <a:rPr lang="ru-RU" sz="2400" dirty="0"/>
              <a:t> </a:t>
            </a:r>
            <a:r>
              <a:rPr lang="ru-RU" sz="2400" dirty="0" err="1"/>
              <a:t>інший</a:t>
            </a:r>
            <a:r>
              <a:rPr lang="ru-RU" sz="2400" dirty="0"/>
              <a:t> </a:t>
            </a:r>
            <a:r>
              <a:rPr lang="ru-RU" sz="2400" dirty="0" err="1"/>
              <a:t>рівень</a:t>
            </a:r>
            <a:r>
              <a:rPr lang="ru-RU" sz="2400" dirty="0"/>
              <a:t> </a:t>
            </a:r>
            <a:r>
              <a:rPr lang="ru-RU" sz="2400" dirty="0" err="1"/>
              <a:t>комунікації</a:t>
            </a:r>
            <a:r>
              <a:rPr lang="ru-RU" sz="2400" dirty="0"/>
              <a:t> </a:t>
            </a:r>
            <a:r>
              <a:rPr lang="ru-RU" sz="2400" dirty="0" err="1"/>
              <a:t>між</a:t>
            </a:r>
            <a:r>
              <a:rPr lang="ru-RU" sz="2400" dirty="0"/>
              <a:t> </a:t>
            </a:r>
            <a:r>
              <a:rPr lang="ru-RU" sz="2400" dirty="0" err="1"/>
              <a:t>співробітниками</a:t>
            </a:r>
            <a:r>
              <a:rPr lang="ru-RU" sz="2400" dirty="0"/>
              <a:t> і </a:t>
            </a:r>
            <a:r>
              <a:rPr lang="ru-RU" sz="2400" dirty="0" err="1"/>
              <a:t>підлеглими</a:t>
            </a:r>
            <a:r>
              <a:rPr lang="ru-RU" sz="2400" dirty="0"/>
              <a:t>, </a:t>
            </a:r>
            <a:r>
              <a:rPr lang="ru-RU" sz="2400" dirty="0" err="1"/>
              <a:t>між</a:t>
            </a:r>
            <a:r>
              <a:rPr lang="ru-RU" sz="2400" dirty="0"/>
              <a:t> </a:t>
            </a:r>
            <a:r>
              <a:rPr lang="ru-RU" sz="2400" dirty="0" err="1"/>
              <a:t>компаніями</a:t>
            </a:r>
            <a:r>
              <a:rPr lang="ru-RU" sz="2400" dirty="0"/>
              <a:t> і </a:t>
            </a:r>
            <a:r>
              <a:rPr lang="ru-RU" sz="2400" dirty="0" err="1"/>
              <a:t>клієнтами</a:t>
            </a:r>
            <a:r>
              <a:rPr lang="ru-RU" sz="2400" dirty="0"/>
              <a:t>, і </a:t>
            </a:r>
            <a:r>
              <a:rPr lang="ru-RU" sz="2400" dirty="0" err="1"/>
              <a:t>більш</a:t>
            </a:r>
            <a:r>
              <a:rPr lang="ru-RU" sz="2400" dirty="0"/>
              <a:t> </a:t>
            </a:r>
            <a:r>
              <a:rPr lang="ru-RU" sz="2400" dirty="0" err="1"/>
              <a:t>ефективно</a:t>
            </a:r>
            <a:r>
              <a:rPr lang="ru-RU" sz="2400" dirty="0"/>
              <a:t> </a:t>
            </a:r>
            <a:r>
              <a:rPr lang="ru-RU" sz="2400" dirty="0" err="1"/>
              <a:t>прогнозувати</a:t>
            </a:r>
            <a:r>
              <a:rPr lang="ru-RU" sz="2400" dirty="0"/>
              <a:t> </a:t>
            </a:r>
            <a:r>
              <a:rPr lang="ru-RU" sz="2400" dirty="0" err="1"/>
              <a:t>поведінку</a:t>
            </a:r>
            <a:r>
              <a:rPr lang="ru-RU" sz="2400" dirty="0"/>
              <a:t> людей.</a:t>
            </a:r>
            <a:endParaRPr lang="ru-RU" sz="2400" dirty="0">
              <a:effectLst/>
            </a:endParaRPr>
          </a:p>
        </p:txBody>
      </p:sp>
    </p:spTree>
    <p:extLst>
      <p:ext uri="{BB962C8B-B14F-4D97-AF65-F5344CB8AC3E}">
        <p14:creationId xmlns="" xmlns:p14="http://schemas.microsoft.com/office/powerpoint/2010/main" val="190717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bwMode="gray">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21187796">
            <a:off x="139696" y="597420"/>
            <a:ext cx="4159878" cy="1143000"/>
          </a:xfrm>
        </p:spPr>
        <p:txBody>
          <a:bodyPr>
            <a:normAutofit/>
          </a:bodyPr>
          <a:lstStyle/>
          <a:p>
            <a:r>
              <a:rPr lang="uk-UA" sz="4000" dirty="0" smtClean="0"/>
              <a:t>Батьки  і діти</a:t>
            </a:r>
            <a:endParaRPr lang="ru-RU" sz="4000" dirty="0"/>
          </a:p>
        </p:txBody>
      </p:sp>
      <p:sp>
        <p:nvSpPr>
          <p:cNvPr id="4" name="TextBox 3"/>
          <p:cNvSpPr txBox="1"/>
          <p:nvPr/>
        </p:nvSpPr>
        <p:spPr>
          <a:xfrm>
            <a:off x="336492" y="2114532"/>
            <a:ext cx="3906891" cy="4154984"/>
          </a:xfrm>
          <a:prstGeom prst="rect">
            <a:avLst/>
          </a:prstGeom>
          <a:noFill/>
        </p:spPr>
        <p:txBody>
          <a:bodyPr wrap="square" rtlCol="0">
            <a:spAutoFit/>
          </a:bodyPr>
          <a:lstStyle/>
          <a:p>
            <a:pPr algn="ctr">
              <a:buBlip>
                <a:blip r:embed="rId4"/>
              </a:buBlip>
            </a:pPr>
            <a:r>
              <a:rPr lang="uk-UA" sz="2400" dirty="0"/>
              <a:t>Напевно кожен з нас чув від старших людей: «Ось я в твої роки…» і далі йшла якась фраза, що підкреслювала різницю між поколіннями. Ми могли чути це від наших батьків, а ті – від своїх. Конфлікт поколінь – чому він відбувається і як ми можемо навчитися розуміти одне одного? </a:t>
            </a:r>
            <a:endParaRPr lang="ru-RU" sz="2400" dirty="0"/>
          </a:p>
        </p:txBody>
      </p:sp>
      <p:sp>
        <p:nvSpPr>
          <p:cNvPr id="7" name="TextBox 6"/>
          <p:cNvSpPr txBox="1"/>
          <p:nvPr/>
        </p:nvSpPr>
        <p:spPr>
          <a:xfrm>
            <a:off x="4929190" y="559054"/>
            <a:ext cx="3906891" cy="4893647"/>
          </a:xfrm>
          <a:prstGeom prst="rect">
            <a:avLst/>
          </a:prstGeom>
          <a:noFill/>
        </p:spPr>
        <p:txBody>
          <a:bodyPr wrap="square" rtlCol="0">
            <a:spAutoFit/>
          </a:bodyPr>
          <a:lstStyle/>
          <a:p>
            <a:pPr algn="ctr"/>
            <a:r>
              <a:rPr lang="uk-UA" sz="2400" dirty="0"/>
              <a:t>Відповідь на це дає </a:t>
            </a:r>
            <a:r>
              <a:rPr lang="uk-UA" sz="2400" b="1" dirty="0"/>
              <a:t>«теорія поколінь»,</a:t>
            </a:r>
            <a:r>
              <a:rPr lang="uk-UA" sz="2400" dirty="0"/>
              <a:t> створена американськими вченими </a:t>
            </a:r>
            <a:r>
              <a:rPr lang="uk-UA" sz="2400" i="1" dirty="0" err="1"/>
              <a:t>Нейлом</a:t>
            </a:r>
            <a:r>
              <a:rPr lang="uk-UA" sz="2400" i="1" dirty="0"/>
              <a:t> </a:t>
            </a:r>
            <a:r>
              <a:rPr lang="uk-UA" sz="2400" i="1" dirty="0" err="1"/>
              <a:t>Хоувом</a:t>
            </a:r>
            <a:r>
              <a:rPr lang="uk-UA" sz="2400" dirty="0"/>
              <a:t> та </a:t>
            </a:r>
            <a:r>
              <a:rPr lang="uk-UA" sz="2400" i="1" dirty="0" err="1"/>
              <a:t>Уільямом</a:t>
            </a:r>
            <a:r>
              <a:rPr lang="uk-UA" sz="2400" i="1" dirty="0"/>
              <a:t> Штраусом</a:t>
            </a:r>
            <a:r>
              <a:rPr lang="uk-UA" sz="2400" dirty="0"/>
              <a:t> у 1991 р. </a:t>
            </a:r>
            <a:r>
              <a:rPr lang="uk-UA" sz="2400" dirty="0" err="1"/>
              <a:t>Хоув</a:t>
            </a:r>
            <a:r>
              <a:rPr lang="uk-UA" sz="2400" dirty="0"/>
              <a:t> був економістом і демографом, а Штраус – драматургом та істориком. Попри різність спеціальностей, обоє захоплено вивчали конфлікт поколінь та прийшли до однакових висновків.</a:t>
            </a: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424936" cy="3046988"/>
          </a:xfrm>
          <a:prstGeom prst="rect">
            <a:avLst/>
          </a:prstGeom>
        </p:spPr>
        <p:txBody>
          <a:bodyPr wrap="square">
            <a:spAutoFit/>
          </a:bodyPr>
          <a:lstStyle/>
          <a:p>
            <a:pPr algn="ctr"/>
            <a:r>
              <a:rPr lang="uk-UA" sz="2400" b="1" dirty="0"/>
              <a:t>Ключовий висновок, що ліг в основу теорії:</a:t>
            </a:r>
            <a:r>
              <a:rPr lang="uk-UA" sz="2400" dirty="0"/>
              <a:t> </a:t>
            </a:r>
            <a:endParaRPr lang="uk-UA" sz="2400" dirty="0" smtClean="0"/>
          </a:p>
          <a:p>
            <a:pPr algn="ctr"/>
            <a:endParaRPr lang="uk-UA" sz="2400" dirty="0"/>
          </a:p>
          <a:p>
            <a:pPr algn="ctr"/>
            <a:r>
              <a:rPr lang="uk-UA" sz="2400" dirty="0" smtClean="0"/>
              <a:t>кожне </a:t>
            </a:r>
            <a:r>
              <a:rPr lang="uk-UA" sz="2400" dirty="0"/>
              <a:t>покоління має спільну модель поведінки, не схожу ні на модель своїх батьків, ні на модель власних дітей. Це відбувається тому, що поведінка людини залежить від того, в яких умовах вона жила та виховувалася до 12-14 р. – саме до цього часу ми створюємо систему та ієрархію цінностей, якою керуємося все життя. </a:t>
            </a:r>
            <a:endParaRPr lang="ru-RU" sz="2400" dirty="0"/>
          </a:p>
        </p:txBody>
      </p:sp>
      <p:sp>
        <p:nvSpPr>
          <p:cNvPr id="4" name="Прямоугольник 3"/>
          <p:cNvSpPr/>
          <p:nvPr/>
        </p:nvSpPr>
        <p:spPr>
          <a:xfrm>
            <a:off x="323528" y="4293096"/>
            <a:ext cx="8652486" cy="646331"/>
          </a:xfrm>
          <a:prstGeom prst="rect">
            <a:avLst/>
          </a:prstGeom>
        </p:spPr>
        <p:txBody>
          <a:bodyPr wrap="square">
            <a:spAutoFit/>
          </a:bodyPr>
          <a:lstStyle/>
          <a:p>
            <a:pPr algn="ctr"/>
            <a:r>
              <a:rPr lang="uk-UA" dirty="0"/>
              <a:t>На формування цієї системи впливають також політичні, економічні, соціальні й технологічні фактори. </a:t>
            </a:r>
            <a:endParaRPr lang="ru-RU" dirty="0"/>
          </a:p>
        </p:txBody>
      </p:sp>
    </p:spTree>
    <p:extLst>
      <p:ext uri="{BB962C8B-B14F-4D97-AF65-F5344CB8AC3E}">
        <p14:creationId xmlns="" xmlns:p14="http://schemas.microsoft.com/office/powerpoint/2010/main" val="3965855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196752"/>
            <a:ext cx="8172400" cy="3477875"/>
          </a:xfrm>
          <a:prstGeom prst="rect">
            <a:avLst/>
          </a:prstGeom>
        </p:spPr>
        <p:txBody>
          <a:bodyPr wrap="square">
            <a:spAutoFit/>
          </a:bodyPr>
          <a:lstStyle/>
          <a:p>
            <a:pPr algn="ctr"/>
            <a:r>
              <a:rPr lang="uk-UA" sz="2000" dirty="0"/>
              <a:t>У 1991 р. вчені спільно написали книгу «Покоління», де описали зміни, які досліджували при вивченні поведінки американського соціуму від часів відкриття Америки. При цьому автори виявили наступне: в світі існує чотири базові типи поколінь, які послідовно змінюють одне одного. Кожному з них Штраус та </a:t>
            </a:r>
            <a:r>
              <a:rPr lang="uk-UA" sz="2000" dirty="0" err="1"/>
              <a:t>Хоув</a:t>
            </a:r>
            <a:r>
              <a:rPr lang="uk-UA" sz="2000" dirty="0"/>
              <a:t> дали свою назву:  </a:t>
            </a:r>
            <a:r>
              <a:rPr lang="uk-UA" sz="2000" b="1" dirty="0"/>
              <a:t>«пророки/ідеалісти», «кочівники/активісти», «герої/примиренці»</a:t>
            </a:r>
            <a:r>
              <a:rPr lang="uk-UA" sz="2000" dirty="0"/>
              <a:t> та </a:t>
            </a:r>
            <a:r>
              <a:rPr lang="uk-UA" sz="2000" b="1" dirty="0"/>
              <a:t>«художники/пристосуванці»</a:t>
            </a:r>
            <a:r>
              <a:rPr lang="uk-UA" sz="2000" dirty="0"/>
              <a:t>. Своє відкриття вони назвали «теорією поколінь» і детально описали в наступній книзі </a:t>
            </a:r>
            <a:r>
              <a:rPr lang="uk-UA" sz="2000" b="1" dirty="0"/>
              <a:t>«Четверте перетворення»</a:t>
            </a:r>
            <a:r>
              <a:rPr lang="uk-UA" sz="2000" dirty="0"/>
              <a:t>. Після чого теорія продовжувала розвиватися, покоління діставали нові назви та доповнювалися детальними характеристиками. </a:t>
            </a: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692696"/>
            <a:ext cx="8856984" cy="5632311"/>
          </a:xfrm>
          <a:prstGeom prst="rect">
            <a:avLst/>
          </a:prstGeom>
        </p:spPr>
        <p:txBody>
          <a:bodyPr wrap="square">
            <a:spAutoFit/>
          </a:bodyPr>
          <a:lstStyle/>
          <a:p>
            <a:pPr algn="ctr"/>
            <a:r>
              <a:rPr lang="uk-UA" sz="2400" b="1" dirty="0"/>
              <a:t>Явища, які важливі для всіх поколінь</a:t>
            </a:r>
            <a:r>
              <a:rPr lang="uk-UA" sz="2400" b="1" dirty="0" smtClean="0"/>
              <a:t>:</a:t>
            </a:r>
            <a:endParaRPr lang="en-US" sz="2400" b="1" dirty="0" smtClean="0"/>
          </a:p>
          <a:p>
            <a:pPr algn="ctr"/>
            <a:endParaRPr lang="en-US" sz="2400" b="1" dirty="0" smtClean="0"/>
          </a:p>
          <a:p>
            <a:r>
              <a:rPr lang="uk-UA" sz="2400" dirty="0" smtClean="0"/>
              <a:t> </a:t>
            </a:r>
            <a:r>
              <a:rPr lang="uk-UA" sz="2400" dirty="0"/>
              <a:t>сім'я,</a:t>
            </a:r>
            <a:br>
              <a:rPr lang="uk-UA" sz="2400" dirty="0"/>
            </a:br>
            <a:r>
              <a:rPr lang="uk-UA" sz="2400" dirty="0"/>
              <a:t> любов,</a:t>
            </a:r>
            <a:br>
              <a:rPr lang="uk-UA" sz="2400" dirty="0"/>
            </a:br>
            <a:r>
              <a:rPr lang="uk-UA" sz="2400" dirty="0"/>
              <a:t> професійне</a:t>
            </a:r>
            <a:br>
              <a:rPr lang="uk-UA" sz="2400" dirty="0"/>
            </a:br>
            <a:r>
              <a:rPr lang="uk-UA" sz="2400" dirty="0"/>
              <a:t> і особистий розвиток,</a:t>
            </a:r>
            <a:br>
              <a:rPr lang="uk-UA" sz="2400" dirty="0"/>
            </a:br>
            <a:r>
              <a:rPr lang="uk-UA" sz="2400" dirty="0"/>
              <a:t> здоров'я,</a:t>
            </a:r>
            <a:br>
              <a:rPr lang="uk-UA" sz="2400" dirty="0"/>
            </a:br>
            <a:r>
              <a:rPr lang="uk-UA" sz="2400" dirty="0"/>
              <a:t> матеріальне</a:t>
            </a:r>
            <a:br>
              <a:rPr lang="uk-UA" sz="2400" dirty="0"/>
            </a:br>
            <a:r>
              <a:rPr lang="uk-UA" sz="2400" dirty="0"/>
              <a:t> благополуччя,</a:t>
            </a:r>
            <a:br>
              <a:rPr lang="uk-UA" sz="2400" dirty="0"/>
            </a:br>
            <a:r>
              <a:rPr lang="uk-UA" sz="2400" dirty="0"/>
              <a:t> успіх,</a:t>
            </a:r>
            <a:br>
              <a:rPr lang="uk-UA" sz="2400" dirty="0"/>
            </a:br>
            <a:r>
              <a:rPr lang="uk-UA" sz="2400" dirty="0"/>
              <a:t> свобода. </a:t>
            </a:r>
            <a:endParaRPr lang="en-US" sz="2400" dirty="0" smtClean="0"/>
          </a:p>
          <a:p>
            <a:endParaRPr lang="en-US" sz="2400" dirty="0" smtClean="0"/>
          </a:p>
          <a:p>
            <a:pPr algn="ctr"/>
            <a:r>
              <a:rPr lang="uk-UA" sz="2400" dirty="0" smtClean="0"/>
              <a:t>Строго </a:t>
            </a:r>
            <a:r>
              <a:rPr lang="uk-UA" sz="2400" dirty="0"/>
              <a:t>кажучи, бачення цих понять індивідуальні для кожної людини - що для нього особливо важливо, як він уявляє собі свою успішність в цій галузі.</a:t>
            </a:r>
            <a:endParaRPr lang="ru-RU" sz="2400"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63888" y="1268760"/>
            <a:ext cx="5427579" cy="35283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94137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268760"/>
            <a:ext cx="8280920" cy="1938992"/>
          </a:xfrm>
          <a:prstGeom prst="rect">
            <a:avLst/>
          </a:prstGeom>
        </p:spPr>
        <p:txBody>
          <a:bodyPr wrap="square">
            <a:spAutoFit/>
          </a:bodyPr>
          <a:lstStyle/>
          <a:p>
            <a:pPr algn="ctr"/>
            <a:r>
              <a:rPr lang="uk-UA" sz="2000" b="1" i="1" dirty="0"/>
              <a:t>Покоління </a:t>
            </a:r>
            <a:r>
              <a:rPr lang="en-US" sz="2000" b="1" i="1" dirty="0"/>
              <a:t>GI </a:t>
            </a:r>
            <a:r>
              <a:rPr lang="uk-UA" sz="2000" b="1" i="1" dirty="0"/>
              <a:t>/Ті, що вижили (народженні в 1900-1923 рр.).</a:t>
            </a:r>
            <a:endParaRPr lang="ru-RU" sz="2000" dirty="0"/>
          </a:p>
          <a:p>
            <a:pPr algn="ctr"/>
            <a:r>
              <a:rPr lang="uk-UA" sz="2000" dirty="0"/>
              <a:t>Цінності: працьовитість (при цьому гроші високо не цінують), відповідальність, сімейні традиції, віра в світле майбутнє, відданість ідеології (заради якої ладні йти на жертви) та оптимізм, незважаючи на те, що життя сприймають як постійну боротьбу. </a:t>
            </a:r>
            <a:endParaRPr lang="ru-RU" sz="2000" dirty="0"/>
          </a:p>
          <a:p>
            <a:pPr algn="ctr"/>
            <a:r>
              <a:rPr lang="uk-UA" sz="2000" dirty="0"/>
              <a:t> </a:t>
            </a:r>
            <a:endParaRPr lang="ru-RU" sz="2000" dirty="0"/>
          </a:p>
        </p:txBody>
      </p:sp>
      <p:sp>
        <p:nvSpPr>
          <p:cNvPr id="4" name="Прямоугольник 3"/>
          <p:cNvSpPr/>
          <p:nvPr/>
        </p:nvSpPr>
        <p:spPr>
          <a:xfrm>
            <a:off x="971600" y="3789040"/>
            <a:ext cx="7056784" cy="1477328"/>
          </a:xfrm>
          <a:prstGeom prst="rect">
            <a:avLst/>
          </a:prstGeom>
        </p:spPr>
        <p:txBody>
          <a:bodyPr wrap="square">
            <a:spAutoFit/>
          </a:bodyPr>
          <a:lstStyle/>
          <a:p>
            <a:pPr algn="ctr"/>
            <a:r>
              <a:rPr lang="uk-UA" b="1" i="1" dirty="0"/>
              <a:t>Мовчазне покоління/Тихі (народжені в 1923-1943 рр.).</a:t>
            </a:r>
            <a:endParaRPr lang="ru-RU" dirty="0"/>
          </a:p>
          <a:p>
            <a:pPr algn="ctr"/>
            <a:r>
              <a:rPr lang="uk-UA" dirty="0"/>
              <a:t>Цінності: дотримання правил та законів, повага до статусу та посади (відповідно й до свого керівництва), «тихе» внутрішнє осмислення світу, відданість, терплячість, честь, сім’я – як місце, де тебе ніхто не зрадить. </a:t>
            </a:r>
            <a:endParaRPr lang="ru-RU" dirty="0"/>
          </a:p>
        </p:txBody>
      </p:sp>
    </p:spTree>
    <p:extLst>
      <p:ext uri="{BB962C8B-B14F-4D97-AF65-F5344CB8AC3E}">
        <p14:creationId xmlns="" xmlns:p14="http://schemas.microsoft.com/office/powerpoint/2010/main" val="1580142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8028384" cy="3539430"/>
          </a:xfrm>
          <a:prstGeom prst="rect">
            <a:avLst/>
          </a:prstGeom>
        </p:spPr>
        <p:txBody>
          <a:bodyPr wrap="square">
            <a:spAutoFit/>
          </a:bodyPr>
          <a:lstStyle/>
          <a:p>
            <a:pPr algn="ctr"/>
            <a:r>
              <a:rPr lang="uk-UA" sz="1600" b="1" i="1" dirty="0"/>
              <a:t>Покоління </a:t>
            </a:r>
            <a:r>
              <a:rPr lang="uk-UA" sz="1600" b="1" i="1" dirty="0" err="1"/>
              <a:t>Бебі-бумерів</a:t>
            </a:r>
            <a:r>
              <a:rPr lang="uk-UA" sz="1600" b="1" i="1" dirty="0"/>
              <a:t>/Переможці/Пророки (народжені в 1943-1963 рр.).</a:t>
            </a:r>
            <a:endParaRPr lang="ru-RU" sz="1600" dirty="0"/>
          </a:p>
          <a:p>
            <a:pPr algn="ctr"/>
            <a:r>
              <a:rPr lang="uk-UA" sz="1600" dirty="0"/>
              <a:t>Цінності: оптимізм, активність, допитливість, зацікавленість в особистісному рості та винагороді, прагнення до лідерства та водночас колективізм і командний дух, культ молодості, </a:t>
            </a:r>
            <a:r>
              <a:rPr lang="uk-UA" sz="1600" dirty="0" err="1"/>
              <a:t>трудоголізм</a:t>
            </a:r>
            <a:r>
              <a:rPr lang="uk-UA" sz="1600" dirty="0"/>
              <a:t>, направленість на результат, віра в те, що немає нічого неможливого і кожен бар’єр можна здолати. </a:t>
            </a:r>
            <a:endParaRPr lang="ru-RU" sz="1600" dirty="0"/>
          </a:p>
          <a:p>
            <a:pPr algn="ctr"/>
            <a:r>
              <a:rPr lang="uk-UA" sz="1600" dirty="0"/>
              <a:t> </a:t>
            </a:r>
            <a:endParaRPr lang="ru-RU" sz="1600" dirty="0"/>
          </a:p>
          <a:p>
            <a:pPr algn="ctr"/>
            <a:r>
              <a:rPr lang="uk-UA" sz="1600" b="1" i="1" dirty="0"/>
              <a:t>Покоління Х/Невідоме покоління/Кочівники/Самостійні (народжені в 1963-1983 рр.).</a:t>
            </a:r>
            <a:endParaRPr lang="ru-RU" sz="1600" dirty="0"/>
          </a:p>
          <a:p>
            <a:pPr algn="ctr"/>
            <a:r>
              <a:rPr lang="uk-UA" sz="1600" dirty="0"/>
              <a:t>Цінності: постійна готовність до змін, глобальна інформованість, технічна грамотність, час, можливість вибору (роботу обирають таку, що дозволяє проявити свої здібності), індивідуалізм, навчання протягом життя, пошук емоцій, прагматизм, самостійність від самого дитинства (їхні батьки тяжко працювали, тож діти росли самі по собі, невипадково ще одна назва покоління - «ключ на шиї»), надія тільки на власні сили, індивідуалізм, рівноправність чоловіка та жінки.</a:t>
            </a:r>
            <a:endParaRPr lang="ru-RU" sz="1600" dirty="0"/>
          </a:p>
        </p:txBody>
      </p:sp>
    </p:spTree>
    <p:extLst>
      <p:ext uri="{BB962C8B-B14F-4D97-AF65-F5344CB8AC3E}">
        <p14:creationId xmlns="" xmlns:p14="http://schemas.microsoft.com/office/powerpoint/2010/main" val="2069532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556792"/>
            <a:ext cx="8394062" cy="3693319"/>
          </a:xfrm>
          <a:prstGeom prst="rect">
            <a:avLst/>
          </a:prstGeom>
        </p:spPr>
        <p:txBody>
          <a:bodyPr wrap="square">
            <a:spAutoFit/>
          </a:bodyPr>
          <a:lstStyle/>
          <a:p>
            <a:pPr algn="ctr"/>
            <a:r>
              <a:rPr lang="uk-UA" b="1" i="1" dirty="0"/>
              <a:t>Покоління У/ </a:t>
            </a:r>
            <a:r>
              <a:rPr lang="en-US" b="1" i="1" dirty="0"/>
              <a:t>Next </a:t>
            </a:r>
            <a:r>
              <a:rPr lang="uk-UA" b="1" i="1" dirty="0"/>
              <a:t>або </a:t>
            </a:r>
            <a:r>
              <a:rPr lang="uk-UA" b="1" i="1" dirty="0" err="1"/>
              <a:t>Мілленіуми</a:t>
            </a:r>
            <a:r>
              <a:rPr lang="uk-UA" b="1" i="1" dirty="0"/>
              <a:t> – схожі на GI (народжені в 1983-2000/2003 рр.). </a:t>
            </a:r>
            <a:endParaRPr lang="ru-RU" dirty="0"/>
          </a:p>
          <a:p>
            <a:pPr algn="ctr"/>
            <a:r>
              <a:rPr lang="uk-UA" dirty="0"/>
              <a:t>Цінності: наївність, </a:t>
            </a:r>
            <a:r>
              <a:rPr lang="uk-UA" dirty="0" err="1"/>
              <a:t>комунікативність</a:t>
            </a:r>
            <a:r>
              <a:rPr lang="uk-UA" dirty="0"/>
              <a:t>, обізнаність в комп’ютерних мережах, громадянський обов’язок та мораль, відповідальність, впевненість в собі, вміння підпорядковуватись, командний дух (в тому числі колективізм віртуальний, у </a:t>
            </a:r>
            <a:r>
              <a:rPr lang="uk-UA" dirty="0" err="1"/>
              <a:t>соцмережах</a:t>
            </a:r>
            <a:r>
              <a:rPr lang="uk-UA" dirty="0"/>
              <a:t>), різноманітність та час (важливо негайно отримати винагороду за виконану працю та й обирають роботу – тільки цікаву, бо життя швидкоплинне).  </a:t>
            </a:r>
            <a:endParaRPr lang="ru-RU" dirty="0"/>
          </a:p>
          <a:p>
            <a:pPr algn="ctr"/>
            <a:r>
              <a:rPr lang="uk-UA" dirty="0"/>
              <a:t> </a:t>
            </a:r>
            <a:endParaRPr lang="ru-RU" dirty="0"/>
          </a:p>
          <a:p>
            <a:pPr algn="ctr"/>
            <a:r>
              <a:rPr lang="uk-UA" b="1" dirty="0"/>
              <a:t>Покоління </a:t>
            </a:r>
            <a:r>
              <a:rPr lang="en-US" b="1" dirty="0"/>
              <a:t>Z</a:t>
            </a:r>
            <a:r>
              <a:rPr lang="uk-UA" b="1" dirty="0"/>
              <a:t> – схожі на Тихих (народжені в 2000/2003рр. - …)</a:t>
            </a:r>
            <a:endParaRPr lang="ru-RU" dirty="0"/>
          </a:p>
          <a:p>
            <a:pPr algn="ctr"/>
            <a:r>
              <a:rPr lang="uk-UA" dirty="0"/>
              <a:t>Цінності: відданість, творчість, закон і порядок, дотримання правил, честь, повага до посади і статусу, підпорядкованість, жертовність, терпіння, бережливість, відданість </a:t>
            </a:r>
            <a:r>
              <a:rPr lang="uk-UA" dirty="0" smtClean="0"/>
              <a:t>ідеології. </a:t>
            </a:r>
            <a:endParaRPr lang="ru-RU" dirty="0"/>
          </a:p>
        </p:txBody>
      </p:sp>
    </p:spTree>
    <p:extLst>
      <p:ext uri="{BB962C8B-B14F-4D97-AF65-F5344CB8AC3E}">
        <p14:creationId xmlns="" xmlns:p14="http://schemas.microsoft.com/office/powerpoint/2010/main" val="3192429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268760"/>
            <a:ext cx="8316416" cy="2862322"/>
          </a:xfrm>
          <a:prstGeom prst="rect">
            <a:avLst/>
          </a:prstGeom>
        </p:spPr>
        <p:txBody>
          <a:bodyPr wrap="square">
            <a:spAutoFit/>
          </a:bodyPr>
          <a:lstStyle/>
          <a:p>
            <a:pPr algn="ctr"/>
            <a:r>
              <a:rPr lang="uk-UA" sz="2000" b="1" dirty="0"/>
              <a:t>Які вони, сьогоднішні школярі – покоління У та </a:t>
            </a:r>
            <a:r>
              <a:rPr lang="en-US" sz="2000" b="1" dirty="0"/>
              <a:t>Z</a:t>
            </a:r>
            <a:r>
              <a:rPr lang="uk-UA" sz="2000" b="1" dirty="0"/>
              <a:t>? </a:t>
            </a:r>
            <a:endParaRPr lang="ru-RU" sz="2000" dirty="0"/>
          </a:p>
          <a:p>
            <a:r>
              <a:rPr lang="uk-UA" sz="2000" dirty="0"/>
              <a:t> </a:t>
            </a:r>
            <a:endParaRPr lang="ru-RU" sz="2000" dirty="0"/>
          </a:p>
          <a:p>
            <a:r>
              <a:rPr lang="uk-UA" sz="2000" dirty="0"/>
              <a:t>У 2010 р. міжнародне рекламне агентство </a:t>
            </a:r>
            <a:r>
              <a:rPr lang="ru-RU" sz="2000" dirty="0" err="1"/>
              <a:t>Saatchi</a:t>
            </a:r>
            <a:r>
              <a:rPr lang="uk-UA" sz="2000" dirty="0"/>
              <a:t> &amp; </a:t>
            </a:r>
            <a:r>
              <a:rPr lang="ru-RU" sz="2000" dirty="0" err="1"/>
              <a:t>Saatchi</a:t>
            </a:r>
            <a:r>
              <a:rPr lang="uk-UA" sz="2000" dirty="0"/>
              <a:t> дослідило покоління У в понад 30-х країнах світу. </a:t>
            </a:r>
            <a:endParaRPr lang="ru-RU" sz="2000" dirty="0"/>
          </a:p>
          <a:p>
            <a:pPr algn="ctr"/>
            <a:r>
              <a:rPr lang="uk-UA" sz="2000" dirty="0"/>
              <a:t>Співробітники агентства не просто опитували молодих людей, народжених приблизно між 1983 та 2003 роками, а повністю «вживалися» в їхнє середовище. Результати «польового дослідження» виявили типові риси, притаманні поколінню У, не залежно від країни проживання. </a:t>
            </a:r>
            <a:endParaRPr lang="ru-RU" sz="2000" dirty="0"/>
          </a:p>
        </p:txBody>
      </p:sp>
      <p:sp>
        <p:nvSpPr>
          <p:cNvPr id="3" name="Прямоугольник 2"/>
          <p:cNvSpPr/>
          <p:nvPr/>
        </p:nvSpPr>
        <p:spPr>
          <a:xfrm>
            <a:off x="323528" y="4293096"/>
            <a:ext cx="8568952" cy="1200329"/>
          </a:xfrm>
          <a:prstGeom prst="rect">
            <a:avLst/>
          </a:prstGeom>
        </p:spPr>
        <p:txBody>
          <a:bodyPr wrap="square">
            <a:spAutoFit/>
          </a:bodyPr>
          <a:lstStyle/>
          <a:p>
            <a:pPr algn="ctr"/>
            <a:r>
              <a:rPr lang="uk-UA" b="1" dirty="0"/>
              <a:t>Покоління У</a:t>
            </a:r>
            <a:endParaRPr lang="ru-RU" dirty="0"/>
          </a:p>
          <a:p>
            <a:pPr algn="ctr"/>
            <a:r>
              <a:rPr lang="uk-UA" b="1" dirty="0"/>
              <a:t>Їх формувала:</a:t>
            </a:r>
            <a:r>
              <a:rPr lang="uk-UA" dirty="0"/>
              <a:t> глобалізація та розвиток IT-технологій, </a:t>
            </a:r>
            <a:r>
              <a:rPr lang="uk-UA" dirty="0" err="1"/>
              <a:t>інтернету</a:t>
            </a:r>
            <a:r>
              <a:rPr lang="uk-UA" dirty="0"/>
              <a:t> й мобільного зв’язку. На Ігреків із пострадянських територій вплинув також розпад СРСР, ринкові та політичні реформи.</a:t>
            </a:r>
            <a:endParaRPr lang="ru-RU" dirty="0"/>
          </a:p>
        </p:txBody>
      </p:sp>
    </p:spTree>
    <p:extLst>
      <p:ext uri="{BB962C8B-B14F-4D97-AF65-F5344CB8AC3E}">
        <p14:creationId xmlns="" xmlns:p14="http://schemas.microsoft.com/office/powerpoint/2010/main" val="2928568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Школа и природа">
  <a:themeElements>
    <a:clrScheme name="Calligraphy">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Школа и природа</Template>
  <TotalTime>0</TotalTime>
  <Words>1269</Words>
  <Application>Microsoft Office PowerPoint</Application>
  <PresentationFormat>Экран (4:3)</PresentationFormat>
  <Paragraphs>66</Paragraphs>
  <Slides>17</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Школа и природа</vt:lpstr>
      <vt:lpstr>Теорія поколінь. </vt:lpstr>
      <vt:lpstr>Батьки  і діти</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2001-12-31T22:37:11Z</dcterms:created>
  <dcterms:modified xsi:type="dcterms:W3CDTF">2015-10-13T12:38:26Z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TC103626451049</vt:lpwstr>
  </property>
</Properties>
</file>