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16.01.2014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11816"/>
          </a:xfrm>
        </p:spPr>
        <p:txBody>
          <a:bodyPr>
            <a:normAutofit/>
          </a:bodyPr>
          <a:lstStyle/>
          <a:p>
            <a:r>
              <a:rPr lang="uk-UA" dirty="0" smtClean="0">
                <a:solidFill>
                  <a:schemeClr val="bg1"/>
                </a:solidFill>
              </a:rPr>
              <a:t>“</a:t>
            </a:r>
            <a:r>
              <a:rPr lang="ru-RU" dirty="0" smtClean="0">
                <a:solidFill>
                  <a:schemeClr val="bg1"/>
                </a:solidFill>
              </a:rPr>
              <a:t>До</a:t>
            </a:r>
            <a:r>
              <a:rPr lang="uk-UA" dirty="0" smtClean="0">
                <a:solidFill>
                  <a:schemeClr val="bg1"/>
                </a:solidFill>
              </a:rPr>
              <a:t>слідження несприятливих геологічних процесів на прикладі зсувів України та </a:t>
            </a:r>
            <a:r>
              <a:rPr lang="uk-UA" dirty="0" err="1" smtClean="0">
                <a:solidFill>
                  <a:schemeClr val="bg1"/>
                </a:solidFill>
              </a:rPr>
              <a:t>Одещини”</a:t>
            </a:r>
            <a:r>
              <a:rPr lang="uk-UA" dirty="0" smtClean="0">
                <a:solidFill>
                  <a:schemeClr val="bg1"/>
                </a:solidFill>
              </a:rPr>
              <a:t/>
            </a:r>
            <a:br>
              <a:rPr lang="uk-UA" dirty="0" smtClean="0">
                <a:solidFill>
                  <a:schemeClr val="bg1"/>
                </a:solidFill>
              </a:rPr>
            </a:br>
            <a:r>
              <a:rPr lang="uk-UA" sz="3200" dirty="0" smtClean="0">
                <a:solidFill>
                  <a:schemeClr val="bg1"/>
                </a:solidFill>
              </a:rPr>
              <a:t>Автор: Копач Ольга, учениця 8-А класу ТЗОШ І-ІІІ ступенів м. </a:t>
            </a:r>
            <a:r>
              <a:rPr lang="uk-UA" sz="3200" dirty="0" err="1" smtClean="0">
                <a:solidFill>
                  <a:schemeClr val="bg1"/>
                </a:solidFill>
              </a:rPr>
              <a:t>Теплодар</a:t>
            </a:r>
            <a:endParaRPr lang="ru-RU"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pPr algn="l"/>
            <a:r>
              <a:rPr lang="uk-UA" b="1" u="sng" dirty="0" smtClean="0">
                <a:solidFill>
                  <a:schemeClr val="bg1"/>
                </a:solidFill>
              </a:rPr>
              <a:t>Мета</a:t>
            </a:r>
            <a:r>
              <a:rPr lang="uk-UA" b="1" dirty="0" smtClean="0">
                <a:solidFill>
                  <a:schemeClr val="bg1"/>
                </a:solidFill>
              </a:rPr>
              <a:t>: </a:t>
            </a:r>
            <a:r>
              <a:rPr lang="uk-UA" dirty="0" smtClean="0">
                <a:solidFill>
                  <a:schemeClr val="bg1"/>
                </a:solidFill>
              </a:rPr>
              <a:t>дослідження і виявлення фізико-географічних закономірностей формування несприятливих геологічних процесів [НГП], особливості їх протікання, вплив на людство та запобігання їх виникненню.</a:t>
            </a:r>
            <a:endParaRPr lang="uk-UA"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Autofit/>
          </a:bodyPr>
          <a:lstStyle/>
          <a:p>
            <a:pPr algn="l"/>
            <a:r>
              <a:rPr lang="uk-UA" sz="3200" b="1" u="sng" dirty="0" smtClean="0">
                <a:solidFill>
                  <a:schemeClr val="bg1"/>
                </a:solidFill>
              </a:rPr>
              <a:t>Основні завдання:</a:t>
            </a:r>
            <a:r>
              <a:rPr lang="uk-UA" sz="3200" dirty="0" smtClean="0">
                <a:solidFill>
                  <a:schemeClr val="bg1"/>
                </a:solidFill>
              </a:rPr>
              <a:t/>
            </a:r>
            <a:br>
              <a:rPr lang="uk-UA" sz="3200" dirty="0" smtClean="0">
                <a:solidFill>
                  <a:schemeClr val="bg1"/>
                </a:solidFill>
              </a:rPr>
            </a:br>
            <a:r>
              <a:rPr lang="uk-UA" sz="3200" dirty="0" smtClean="0">
                <a:solidFill>
                  <a:schemeClr val="bg1"/>
                </a:solidFill>
              </a:rPr>
              <a:t>- Розглянути причини та характеристики карсту, селів, обвалів осипищ, зсувів.</a:t>
            </a:r>
            <a:br>
              <a:rPr lang="uk-UA" sz="3200" dirty="0" smtClean="0">
                <a:solidFill>
                  <a:schemeClr val="bg1"/>
                </a:solidFill>
              </a:rPr>
            </a:br>
            <a:r>
              <a:rPr lang="uk-UA" sz="3200" dirty="0" smtClean="0">
                <a:solidFill>
                  <a:schemeClr val="bg1"/>
                </a:solidFill>
              </a:rPr>
              <a:t>- Виявити спільні та відмінні риси вищезгаданих процесів.</a:t>
            </a:r>
            <a:br>
              <a:rPr lang="uk-UA" sz="3200" dirty="0" smtClean="0">
                <a:solidFill>
                  <a:schemeClr val="bg1"/>
                </a:solidFill>
              </a:rPr>
            </a:br>
            <a:r>
              <a:rPr lang="uk-UA" sz="3200" dirty="0" smtClean="0">
                <a:solidFill>
                  <a:schemeClr val="bg1"/>
                </a:solidFill>
              </a:rPr>
              <a:t>- Розглянути роль людини у виникненні НГП.</a:t>
            </a:r>
            <a:br>
              <a:rPr lang="uk-UA" sz="3200" dirty="0" smtClean="0">
                <a:solidFill>
                  <a:schemeClr val="bg1"/>
                </a:solidFill>
              </a:rPr>
            </a:br>
            <a:r>
              <a:rPr lang="uk-UA" sz="3200" dirty="0" smtClean="0">
                <a:solidFill>
                  <a:schemeClr val="bg1"/>
                </a:solidFill>
              </a:rPr>
              <a:t>- Встановити їх вплив на населення.</a:t>
            </a:r>
            <a:br>
              <a:rPr lang="uk-UA" sz="3200" dirty="0" smtClean="0">
                <a:solidFill>
                  <a:schemeClr val="bg1"/>
                </a:solidFill>
              </a:rPr>
            </a:br>
            <a:r>
              <a:rPr lang="uk-UA" sz="3200" dirty="0" smtClean="0">
                <a:solidFill>
                  <a:schemeClr val="bg1"/>
                </a:solidFill>
              </a:rPr>
              <a:t>- Розглянути шляхи попередження цих процесів.</a:t>
            </a:r>
            <a:br>
              <a:rPr lang="uk-UA" sz="3200" dirty="0" smtClean="0">
                <a:solidFill>
                  <a:schemeClr val="bg1"/>
                </a:solidFill>
              </a:rPr>
            </a:br>
            <a:r>
              <a:rPr lang="uk-UA" sz="3200" dirty="0" smtClean="0">
                <a:solidFill>
                  <a:schemeClr val="bg1"/>
                </a:solidFill>
              </a:rPr>
              <a:t>- Дослідити несприятливі геологічні процеси Одещини.</a:t>
            </a:r>
            <a:endParaRPr lang="uk-UA" sz="32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a:bodyPr>
          <a:lstStyle/>
          <a:p>
            <a:pPr algn="l"/>
            <a:r>
              <a:rPr lang="uk-UA" b="1" i="1" dirty="0" smtClean="0">
                <a:solidFill>
                  <a:schemeClr val="bg1"/>
                </a:solidFill>
              </a:rPr>
              <a:t>об’єктом </a:t>
            </a:r>
            <a:r>
              <a:rPr lang="uk-UA" dirty="0" smtClean="0">
                <a:solidFill>
                  <a:schemeClr val="bg1"/>
                </a:solidFill>
              </a:rPr>
              <a:t>дослідження є несприятливі геологічні процеси;  </a:t>
            </a:r>
            <a:r>
              <a:rPr lang="uk-UA" b="1" i="1" dirty="0" smtClean="0">
                <a:solidFill>
                  <a:schemeClr val="bg1"/>
                </a:solidFill>
              </a:rPr>
              <a:t>предметом </a:t>
            </a:r>
            <a:r>
              <a:rPr lang="uk-UA" dirty="0" smtClean="0">
                <a:solidFill>
                  <a:schemeClr val="bg1"/>
                </a:solidFill>
              </a:rPr>
              <a:t>є аналіз формування та протікання з метою запобігання.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normAutofit fontScale="90000"/>
          </a:bodyPr>
          <a:lstStyle/>
          <a:p>
            <a:pPr algn="l"/>
            <a:r>
              <a:rPr lang="uk-UA" sz="1800" b="1" dirty="0" smtClean="0"/>
              <a:t/>
            </a:r>
            <a:br>
              <a:rPr lang="uk-UA" sz="1800" b="1" dirty="0" smtClean="0"/>
            </a:br>
            <a:r>
              <a:rPr lang="uk-UA" sz="1700" b="1" dirty="0" smtClean="0"/>
              <a:t/>
            </a:r>
            <a:br>
              <a:rPr lang="uk-UA" sz="1700" b="1" dirty="0" smtClean="0"/>
            </a:br>
            <a:r>
              <a:rPr lang="uk-UA" sz="1700" b="1" dirty="0" smtClean="0"/>
              <a:t/>
            </a:r>
            <a:br>
              <a:rPr lang="uk-UA" sz="1700" b="1" dirty="0" smtClean="0"/>
            </a:br>
            <a:r>
              <a:rPr lang="uk-UA" sz="1700" b="1" dirty="0" smtClean="0"/>
              <a:t/>
            </a:r>
            <a:br>
              <a:rPr lang="uk-UA" sz="1700" b="1" dirty="0" smtClean="0"/>
            </a:br>
            <a:r>
              <a:rPr lang="uk-UA" sz="2000" b="1" dirty="0" smtClean="0">
                <a:solidFill>
                  <a:schemeClr val="bg1"/>
                </a:solidFill>
                <a:effectLst/>
              </a:rPr>
              <a:t/>
            </a:r>
            <a:br>
              <a:rPr lang="uk-UA" sz="2000" b="1" dirty="0" smtClean="0">
                <a:solidFill>
                  <a:schemeClr val="bg1"/>
                </a:solidFill>
                <a:effectLst/>
              </a:rPr>
            </a:br>
            <a:r>
              <a:rPr lang="uk-UA" sz="2000" b="1" u="sng" dirty="0" smtClean="0">
                <a:solidFill>
                  <a:schemeClr val="bg1"/>
                </a:solidFill>
                <a:effectLst>
                  <a:outerShdw blurRad="38100" dist="38100" dir="2700000" algn="tl">
                    <a:srgbClr val="000000">
                      <a:alpha val="43137"/>
                    </a:srgbClr>
                  </a:outerShdw>
                </a:effectLst>
              </a:rPr>
              <a:t>Шляхи запобігання ерозійних процесів Одещини</a:t>
            </a:r>
            <a:r>
              <a:rPr lang="uk-UA" sz="2000" b="1" u="sng" dirty="0" smtClean="0">
                <a:solidFill>
                  <a:schemeClr val="bg1"/>
                </a:solidFill>
                <a:effectLst>
                  <a:outerShdw blurRad="38100" dist="38100" dir="2700000" algn="tl">
                    <a:srgbClr val="000000">
                      <a:alpha val="43137"/>
                    </a:srgbClr>
                  </a:outerShdw>
                </a:effectLst>
              </a:rPr>
              <a:t>:</a:t>
            </a:r>
            <a:r>
              <a:rPr lang="uk-UA" sz="2000" dirty="0" smtClean="0">
                <a:solidFill>
                  <a:schemeClr val="bg1"/>
                </a:solidFill>
                <a:effectLst/>
              </a:rPr>
              <a:t/>
            </a:r>
            <a:br>
              <a:rPr lang="uk-UA" sz="2000" dirty="0" smtClean="0">
                <a:solidFill>
                  <a:schemeClr val="bg1"/>
                </a:solidFill>
                <a:effectLst/>
              </a:rPr>
            </a:br>
            <a:r>
              <a:rPr lang="uk-UA" sz="2000" b="1" dirty="0" smtClean="0">
                <a:solidFill>
                  <a:schemeClr val="bg1"/>
                </a:solidFill>
                <a:effectLst/>
              </a:rPr>
              <a:t> </a:t>
            </a:r>
            <a:r>
              <a:rPr lang="uk-UA" sz="2000" dirty="0" err="1" smtClean="0">
                <a:solidFill>
                  <a:schemeClr val="bg1"/>
                </a:solidFill>
                <a:effectLst/>
              </a:rPr>
              <a:t>-Закласти</a:t>
            </a:r>
            <a:r>
              <a:rPr lang="uk-UA" sz="2000" dirty="0" smtClean="0">
                <a:solidFill>
                  <a:schemeClr val="bg1"/>
                </a:solidFill>
                <a:effectLst/>
              </a:rPr>
              <a:t> мережу та організувати режимне спостереження за динамікою зміщення поверхневих та глибинних реперів.</a:t>
            </a:r>
            <a:br>
              <a:rPr lang="uk-UA" sz="2000" dirty="0" smtClean="0">
                <a:solidFill>
                  <a:schemeClr val="bg1"/>
                </a:solidFill>
                <a:effectLst/>
              </a:rPr>
            </a:br>
            <a:r>
              <a:rPr lang="uk-UA" sz="2000" dirty="0" err="1" smtClean="0">
                <a:solidFill>
                  <a:schemeClr val="bg1"/>
                </a:solidFill>
                <a:effectLst/>
              </a:rPr>
              <a:t>-Розробити</a:t>
            </a:r>
            <a:r>
              <a:rPr lang="uk-UA" sz="2000" dirty="0" smtClean="0">
                <a:solidFill>
                  <a:schemeClr val="bg1"/>
                </a:solidFill>
                <a:effectLst/>
              </a:rPr>
              <a:t> систему регулювання поверхневих вод за допомогою</a:t>
            </a:r>
            <a:br>
              <a:rPr lang="uk-UA" sz="2000" dirty="0" smtClean="0">
                <a:solidFill>
                  <a:schemeClr val="bg1"/>
                </a:solidFill>
                <a:effectLst/>
              </a:rPr>
            </a:br>
            <a:r>
              <a:rPr lang="uk-UA" sz="2000" dirty="0" smtClean="0">
                <a:solidFill>
                  <a:schemeClr val="bg1"/>
                </a:solidFill>
                <a:effectLst/>
              </a:rPr>
              <a:t>нагірних канав, водовідводів, лотків.</a:t>
            </a:r>
            <a:br>
              <a:rPr lang="uk-UA" sz="2000" dirty="0" smtClean="0">
                <a:solidFill>
                  <a:schemeClr val="bg1"/>
                </a:solidFill>
                <a:effectLst/>
              </a:rPr>
            </a:br>
            <a:r>
              <a:rPr lang="uk-UA" sz="2000" dirty="0" err="1" smtClean="0">
                <a:solidFill>
                  <a:schemeClr val="bg1"/>
                </a:solidFill>
                <a:effectLst/>
              </a:rPr>
              <a:t>-Забезпечити</a:t>
            </a:r>
            <a:r>
              <a:rPr lang="uk-UA" sz="2000" dirty="0" smtClean="0">
                <a:solidFill>
                  <a:schemeClr val="bg1"/>
                </a:solidFill>
                <a:effectLst/>
              </a:rPr>
              <a:t> безперешкодний доступ до теплотраси.</a:t>
            </a:r>
            <a:br>
              <a:rPr lang="uk-UA" sz="2000" dirty="0" smtClean="0">
                <a:solidFill>
                  <a:schemeClr val="bg1"/>
                </a:solidFill>
                <a:effectLst/>
              </a:rPr>
            </a:br>
            <a:r>
              <a:rPr lang="uk-UA" sz="2000" dirty="0" err="1" smtClean="0">
                <a:solidFill>
                  <a:schemeClr val="bg1"/>
                </a:solidFill>
                <a:effectLst/>
              </a:rPr>
              <a:t>-Терасувати</a:t>
            </a:r>
            <a:r>
              <a:rPr lang="uk-UA" sz="2000" dirty="0" smtClean="0">
                <a:solidFill>
                  <a:schemeClr val="bg1"/>
                </a:solidFill>
                <a:effectLst/>
              </a:rPr>
              <a:t> укіс.</a:t>
            </a:r>
            <a:br>
              <a:rPr lang="uk-UA" sz="2000" dirty="0" smtClean="0">
                <a:solidFill>
                  <a:schemeClr val="bg1"/>
                </a:solidFill>
                <a:effectLst/>
              </a:rPr>
            </a:br>
            <a:r>
              <a:rPr lang="uk-UA" sz="2000" dirty="0" err="1" smtClean="0">
                <a:solidFill>
                  <a:schemeClr val="bg1"/>
                </a:solidFill>
                <a:effectLst/>
              </a:rPr>
              <a:t>-Організувати</a:t>
            </a:r>
            <a:r>
              <a:rPr lang="uk-UA" sz="2000" dirty="0" smtClean="0">
                <a:solidFill>
                  <a:schemeClr val="bg1"/>
                </a:solidFill>
                <a:effectLst/>
              </a:rPr>
              <a:t> службу нагляду за станом підземних комунікацій.</a:t>
            </a:r>
            <a:br>
              <a:rPr lang="uk-UA" sz="2000" dirty="0" smtClean="0">
                <a:solidFill>
                  <a:schemeClr val="bg1"/>
                </a:solidFill>
                <a:effectLst/>
              </a:rPr>
            </a:br>
            <a:r>
              <a:rPr lang="uk-UA" sz="2000" dirty="0" err="1" smtClean="0">
                <a:solidFill>
                  <a:schemeClr val="bg1"/>
                </a:solidFill>
                <a:effectLst/>
              </a:rPr>
              <a:t>-Зарегулювати</a:t>
            </a:r>
            <a:r>
              <a:rPr lang="uk-UA" sz="2000" dirty="0" smtClean="0">
                <a:solidFill>
                  <a:schemeClr val="bg1"/>
                </a:solidFill>
                <a:effectLst/>
              </a:rPr>
              <a:t> підземний стік техногенних атмосферних вод за</a:t>
            </a:r>
            <a:br>
              <a:rPr lang="uk-UA" sz="2000" dirty="0" smtClean="0">
                <a:solidFill>
                  <a:schemeClr val="bg1"/>
                </a:solidFill>
                <a:effectLst/>
              </a:rPr>
            </a:br>
            <a:r>
              <a:rPr lang="uk-UA" sz="2000" dirty="0" smtClean="0">
                <a:solidFill>
                  <a:schemeClr val="bg1"/>
                </a:solidFill>
                <a:effectLst/>
              </a:rPr>
              <a:t>допомогою </a:t>
            </a:r>
            <a:r>
              <a:rPr lang="uk-UA" sz="2000" dirty="0" err="1" smtClean="0">
                <a:solidFill>
                  <a:schemeClr val="bg1"/>
                </a:solidFill>
                <a:effectLst/>
              </a:rPr>
              <a:t>застінного</a:t>
            </a:r>
            <a:r>
              <a:rPr lang="uk-UA" sz="2000" dirty="0" smtClean="0">
                <a:solidFill>
                  <a:schemeClr val="bg1"/>
                </a:solidFill>
                <a:effectLst/>
              </a:rPr>
              <a:t> дренажу вздовж існуючих стін та тих, що проектуються.</a:t>
            </a:r>
            <a:br>
              <a:rPr lang="uk-UA" sz="2000" dirty="0" smtClean="0">
                <a:solidFill>
                  <a:schemeClr val="bg1"/>
                </a:solidFill>
                <a:effectLst/>
              </a:rPr>
            </a:br>
            <a:r>
              <a:rPr lang="uk-UA" sz="2000" dirty="0" err="1" smtClean="0">
                <a:solidFill>
                  <a:schemeClr val="bg1"/>
                </a:solidFill>
                <a:effectLst/>
              </a:rPr>
              <a:t>-Посилити</a:t>
            </a:r>
            <a:r>
              <a:rPr lang="uk-UA" sz="2000" dirty="0" smtClean="0">
                <a:solidFill>
                  <a:schemeClr val="bg1"/>
                </a:solidFill>
                <a:effectLst/>
              </a:rPr>
              <a:t> </a:t>
            </a:r>
            <a:r>
              <a:rPr lang="uk-UA" sz="2000" dirty="0" smtClean="0">
                <a:solidFill>
                  <a:schemeClr val="bg1"/>
                </a:solidFill>
                <a:effectLst/>
              </a:rPr>
              <a:t>конструкцію існуючої підпірної стіни</a:t>
            </a:r>
            <a:r>
              <a:rPr lang="uk-UA" sz="2000" dirty="0" smtClean="0">
                <a:solidFill>
                  <a:schemeClr val="bg1"/>
                </a:solidFill>
                <a:effectLst/>
              </a:rPr>
              <a:t>.</a:t>
            </a:r>
            <a:br>
              <a:rPr lang="uk-UA" sz="2000" dirty="0" smtClean="0">
                <a:solidFill>
                  <a:schemeClr val="bg1"/>
                </a:solidFill>
                <a:effectLst/>
              </a:rPr>
            </a:br>
            <a:r>
              <a:rPr lang="uk-UA" sz="2000" dirty="0" err="1" smtClean="0">
                <a:solidFill>
                  <a:schemeClr val="bg1"/>
                </a:solidFill>
                <a:effectLst/>
              </a:rPr>
              <a:t>-Задернувати</a:t>
            </a:r>
            <a:r>
              <a:rPr lang="uk-UA" sz="2000" dirty="0" smtClean="0">
                <a:solidFill>
                  <a:schemeClr val="bg1"/>
                </a:solidFill>
                <a:effectLst/>
              </a:rPr>
              <a:t> поверхню укосу.</a:t>
            </a:r>
            <a:br>
              <a:rPr lang="uk-UA" sz="2000" dirty="0" smtClean="0">
                <a:solidFill>
                  <a:schemeClr val="bg1"/>
                </a:solidFill>
                <a:effectLst/>
              </a:rPr>
            </a:br>
            <a:r>
              <a:rPr lang="uk-UA" sz="2000" dirty="0" err="1" smtClean="0">
                <a:solidFill>
                  <a:schemeClr val="bg1"/>
                </a:solidFill>
                <a:effectLst/>
              </a:rPr>
              <a:t>-Задля</a:t>
            </a:r>
            <a:r>
              <a:rPr lang="uk-UA" sz="2000" dirty="0" smtClean="0">
                <a:solidFill>
                  <a:schemeClr val="bg1"/>
                </a:solidFill>
                <a:effectLst/>
              </a:rPr>
              <a:t> уникнення активізації зсувного процесу необхідно:</a:t>
            </a:r>
            <a:br>
              <a:rPr lang="uk-UA" sz="2000" dirty="0" smtClean="0">
                <a:solidFill>
                  <a:schemeClr val="bg1"/>
                </a:solidFill>
                <a:effectLst/>
              </a:rPr>
            </a:br>
            <a:r>
              <a:rPr lang="uk-UA" sz="2000" dirty="0" smtClean="0">
                <a:solidFill>
                  <a:schemeClr val="bg1"/>
                </a:solidFill>
                <a:effectLst/>
              </a:rPr>
              <a:t>* провести ревізію усіх </a:t>
            </a:r>
            <a:r>
              <a:rPr lang="uk-UA" sz="2000" dirty="0" err="1" smtClean="0">
                <a:solidFill>
                  <a:schemeClr val="bg1"/>
                </a:solidFill>
                <a:effectLst/>
              </a:rPr>
              <a:t>водонесучих</a:t>
            </a:r>
            <a:r>
              <a:rPr lang="uk-UA" sz="2000" dirty="0" smtClean="0">
                <a:solidFill>
                  <a:schemeClr val="bg1"/>
                </a:solidFill>
                <a:effectLst/>
              </a:rPr>
              <a:t> комунікацій </a:t>
            </a:r>
            <a:r>
              <a:rPr lang="uk-UA" sz="2000" dirty="0" smtClean="0">
                <a:solidFill>
                  <a:schemeClr val="bg1"/>
                </a:solidFill>
                <a:effectLst/>
              </a:rPr>
              <a:t>території</a:t>
            </a:r>
            <a:r>
              <a:rPr lang="uk-UA" sz="2000" dirty="0" smtClean="0">
                <a:solidFill>
                  <a:schemeClr val="bg1"/>
                </a:solidFill>
                <a:effectLst/>
              </a:rPr>
              <a:t>;</a:t>
            </a:r>
            <a:br>
              <a:rPr lang="uk-UA" sz="2000" dirty="0" smtClean="0">
                <a:solidFill>
                  <a:schemeClr val="bg1"/>
                </a:solidFill>
                <a:effectLst/>
              </a:rPr>
            </a:br>
            <a:r>
              <a:rPr lang="uk-UA" sz="2000" dirty="0" smtClean="0">
                <a:solidFill>
                  <a:schemeClr val="bg1"/>
                </a:solidFill>
                <a:effectLst/>
              </a:rPr>
              <a:t>* організувати скид зливових і талих вод в існуючу </a:t>
            </a:r>
            <a:r>
              <a:rPr lang="uk-UA" sz="2000" dirty="0" err="1" smtClean="0">
                <a:solidFill>
                  <a:schemeClr val="bg1"/>
                </a:solidFill>
                <a:effectLst/>
              </a:rPr>
              <a:t>ливневу</a:t>
            </a:r>
            <a:r>
              <a:rPr lang="uk-UA" sz="2000" dirty="0" smtClean="0">
                <a:solidFill>
                  <a:schemeClr val="bg1"/>
                </a:solidFill>
                <a:effectLst/>
              </a:rPr>
              <a:t> систему;</a:t>
            </a:r>
            <a:br>
              <a:rPr lang="uk-UA" sz="2000" dirty="0" smtClean="0">
                <a:solidFill>
                  <a:schemeClr val="bg1"/>
                </a:solidFill>
                <a:effectLst/>
              </a:rPr>
            </a:br>
            <a:r>
              <a:rPr lang="uk-UA" sz="2000" dirty="0" smtClean="0">
                <a:solidFill>
                  <a:schemeClr val="bg1"/>
                </a:solidFill>
                <a:effectLst/>
              </a:rPr>
              <a:t>*суворо притримуватися технічних умов експлуатації схилу.</a:t>
            </a:r>
            <a:br>
              <a:rPr lang="uk-UA" sz="2000" dirty="0" smtClean="0">
                <a:solidFill>
                  <a:schemeClr val="bg1"/>
                </a:solidFill>
                <a:effectLst/>
              </a:rPr>
            </a:br>
            <a:r>
              <a:rPr lang="uk-UA" sz="2000" dirty="0" err="1" smtClean="0">
                <a:solidFill>
                  <a:schemeClr val="bg1"/>
                </a:solidFill>
                <a:effectLst/>
              </a:rPr>
              <a:t>-Провести</a:t>
            </a:r>
            <a:r>
              <a:rPr lang="uk-UA" sz="2000" dirty="0" smtClean="0">
                <a:solidFill>
                  <a:schemeClr val="bg1"/>
                </a:solidFill>
                <a:effectLst/>
              </a:rPr>
              <a:t> комплексні інженерно-геологічні вишукування для створення прогнозів процесу зсуву та визначення меж зони ризику.</a:t>
            </a:r>
            <a:br>
              <a:rPr lang="uk-UA" sz="2000" dirty="0" smtClean="0">
                <a:solidFill>
                  <a:schemeClr val="bg1"/>
                </a:solidFill>
                <a:effectLst/>
              </a:rPr>
            </a:br>
            <a:r>
              <a:rPr lang="uk-UA" sz="2000" dirty="0" err="1" smtClean="0">
                <a:solidFill>
                  <a:schemeClr val="bg1"/>
                </a:solidFill>
                <a:effectLst/>
              </a:rPr>
              <a:t>-Організувати</a:t>
            </a:r>
            <a:r>
              <a:rPr lang="uk-UA" sz="2000" dirty="0" smtClean="0">
                <a:solidFill>
                  <a:schemeClr val="bg1"/>
                </a:solidFill>
                <a:effectLst/>
              </a:rPr>
              <a:t> дренування ґрунтових вод.</a:t>
            </a:r>
            <a:br>
              <a:rPr lang="uk-UA" sz="2000" dirty="0" smtClean="0">
                <a:solidFill>
                  <a:schemeClr val="bg1"/>
                </a:solidFill>
                <a:effectLst/>
              </a:rPr>
            </a:br>
            <a:r>
              <a:rPr lang="uk-UA" sz="2000" dirty="0" err="1" smtClean="0">
                <a:solidFill>
                  <a:schemeClr val="bg1"/>
                </a:solidFill>
                <a:effectLst/>
              </a:rPr>
              <a:t>-Організувати</a:t>
            </a:r>
            <a:r>
              <a:rPr lang="uk-UA" sz="2000" dirty="0" smtClean="0">
                <a:solidFill>
                  <a:schemeClr val="bg1"/>
                </a:solidFill>
                <a:effectLst/>
              </a:rPr>
              <a:t> перехоплення атмосферних та технічних вод поблизу бровки схилу і регулювання стоку вод схилом.</a:t>
            </a:r>
            <a:br>
              <a:rPr lang="uk-UA" sz="2000" dirty="0" smtClean="0">
                <a:solidFill>
                  <a:schemeClr val="bg1"/>
                </a:solidFill>
                <a:effectLst/>
              </a:rPr>
            </a:br>
            <a:r>
              <a:rPr lang="ru-RU" sz="2000" dirty="0" smtClean="0"/>
              <a:t>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bg1"/>
                </a:solidFill>
              </a:rPr>
              <a:t>Зсуви</a:t>
            </a:r>
            <a:endParaRPr lang="ru-RU" dirty="0">
              <a:solidFill>
                <a:schemeClr val="bg1"/>
              </a:solidFill>
            </a:endParaRPr>
          </a:p>
        </p:txBody>
      </p:sp>
      <p:pic>
        <p:nvPicPr>
          <p:cNvPr id="5" name="Содержимое 4" descr="http://cs302406.vk.me/v302406363/7154/7tI12tsFZPM.jpg"/>
          <p:cNvPicPr>
            <a:picLocks noGrp="1"/>
          </p:cNvPicPr>
          <p:nvPr>
            <p:ph sz="half" idx="1"/>
          </p:nvPr>
        </p:nvPicPr>
        <p:blipFill>
          <a:blip r:embed="rId2" cstate="print"/>
          <a:stretch>
            <a:fillRect/>
          </a:stretch>
        </p:blipFill>
        <p:spPr bwMode="auto">
          <a:xfrm>
            <a:off x="785786" y="1285860"/>
            <a:ext cx="3643337" cy="5000660"/>
          </a:xfrm>
          <a:prstGeom prst="rect">
            <a:avLst/>
          </a:prstGeom>
          <a:noFill/>
          <a:ln w="9525">
            <a:noFill/>
            <a:miter lim="800000"/>
            <a:headEnd/>
            <a:tailEnd/>
          </a:ln>
        </p:spPr>
      </p:pic>
      <p:pic>
        <p:nvPicPr>
          <p:cNvPr id="6" name="Содержимое 5" descr="http://cs303110.vk.me/v303110363/4b01/QrnKokPJugE.jpg"/>
          <p:cNvPicPr>
            <a:picLocks noGrp="1"/>
          </p:cNvPicPr>
          <p:nvPr>
            <p:ph sz="half" idx="2"/>
          </p:nvPr>
        </p:nvPicPr>
        <p:blipFill>
          <a:blip r:embed="rId3" cstate="print"/>
          <a:stretch>
            <a:fillRect/>
          </a:stretch>
        </p:blipFill>
        <p:spPr bwMode="auto">
          <a:xfrm>
            <a:off x="4857752" y="1214422"/>
            <a:ext cx="3786214" cy="5072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bg1"/>
                </a:solidFill>
              </a:rPr>
              <a:t>Зсуви</a:t>
            </a:r>
            <a:endParaRPr lang="ru-RU" dirty="0">
              <a:solidFill>
                <a:schemeClr val="bg1"/>
              </a:solidFill>
            </a:endParaRPr>
          </a:p>
        </p:txBody>
      </p:sp>
      <p:pic>
        <p:nvPicPr>
          <p:cNvPr id="5" name="Содержимое 4" descr="http://polit.ru/media/archive/idea/volcano_16.jpg"/>
          <p:cNvPicPr>
            <a:picLocks noGrp="1"/>
          </p:cNvPicPr>
          <p:nvPr>
            <p:ph sz="half" idx="1"/>
          </p:nvPr>
        </p:nvPicPr>
        <p:blipFill>
          <a:blip r:embed="rId2" cstate="print"/>
          <a:stretch>
            <a:fillRect/>
          </a:stretch>
        </p:blipFill>
        <p:spPr bwMode="auto">
          <a:xfrm>
            <a:off x="571500" y="1643050"/>
            <a:ext cx="4214814" cy="4714907"/>
          </a:xfrm>
          <a:prstGeom prst="rect">
            <a:avLst/>
          </a:prstGeom>
          <a:noFill/>
          <a:ln w="9525">
            <a:noFill/>
            <a:miter lim="800000"/>
            <a:headEnd/>
            <a:tailEnd/>
          </a:ln>
        </p:spPr>
      </p:pic>
      <p:pic>
        <p:nvPicPr>
          <p:cNvPr id="6" name="Содержимое 5" descr="http://s51.radikal.ru/i132/1005/aa/dc1b1aa3bf80.jpg"/>
          <p:cNvPicPr>
            <a:picLocks noGrp="1"/>
          </p:cNvPicPr>
          <p:nvPr>
            <p:ph sz="half" idx="2"/>
          </p:nvPr>
        </p:nvPicPr>
        <p:blipFill>
          <a:blip r:embed="rId3" cstate="print"/>
          <a:stretch>
            <a:fillRect/>
          </a:stretch>
        </p:blipFill>
        <p:spPr bwMode="auto">
          <a:xfrm>
            <a:off x="5214942" y="1643050"/>
            <a:ext cx="3500462"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solidFill>
                  <a:schemeClr val="bg1"/>
                </a:solidFill>
              </a:rPr>
              <a:t>Камнепади</a:t>
            </a:r>
            <a:endParaRPr lang="uk-UA" dirty="0">
              <a:solidFill>
                <a:schemeClr val="bg1"/>
              </a:solidFill>
            </a:endParaRPr>
          </a:p>
        </p:txBody>
      </p:sp>
      <p:pic>
        <p:nvPicPr>
          <p:cNvPr id="5" name="Содержимое 4" descr="http://cs303110.vk.me/v303110363/4b0b/1BSG2DqTAnM.jpg"/>
          <p:cNvPicPr>
            <a:picLocks noGrp="1"/>
          </p:cNvPicPr>
          <p:nvPr>
            <p:ph sz="half" idx="1"/>
          </p:nvPr>
        </p:nvPicPr>
        <p:blipFill>
          <a:blip r:embed="rId2" cstate="print"/>
          <a:srcRect/>
          <a:stretch>
            <a:fillRect/>
          </a:stretch>
        </p:blipFill>
        <p:spPr bwMode="auto">
          <a:xfrm>
            <a:off x="500034" y="1571612"/>
            <a:ext cx="3571899" cy="4572032"/>
          </a:xfrm>
          <a:prstGeom prst="rect">
            <a:avLst/>
          </a:prstGeom>
          <a:noFill/>
          <a:ln w="9525">
            <a:noFill/>
            <a:miter lim="800000"/>
            <a:headEnd/>
            <a:tailEnd/>
          </a:ln>
        </p:spPr>
      </p:pic>
      <p:pic>
        <p:nvPicPr>
          <p:cNvPr id="6" name="Содержимое 5" descr="http://cs303110.vk.me/v303110427/6dc2/JYW7xwjPG0Y.jpg"/>
          <p:cNvPicPr>
            <a:picLocks noGrp="1"/>
          </p:cNvPicPr>
          <p:nvPr>
            <p:ph sz="half" idx="2"/>
          </p:nvPr>
        </p:nvPicPr>
        <p:blipFill>
          <a:blip r:embed="rId3" cstate="print"/>
          <a:stretch>
            <a:fillRect/>
          </a:stretch>
        </p:blipFill>
        <p:spPr bwMode="auto">
          <a:xfrm>
            <a:off x="4970965" y="1600200"/>
            <a:ext cx="339307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fontScale="90000"/>
          </a:bodyPr>
          <a:lstStyle/>
          <a:p>
            <a:pPr algn="l"/>
            <a:r>
              <a:rPr lang="en-US" sz="2300" b="1" dirty="0" smtClean="0">
                <a:solidFill>
                  <a:schemeClr val="bg1"/>
                </a:solidFill>
              </a:rPr>
              <a:t/>
            </a:r>
            <a:br>
              <a:rPr lang="en-US" sz="2300" b="1" dirty="0" smtClean="0">
                <a:solidFill>
                  <a:schemeClr val="bg1"/>
                </a:solidFill>
              </a:rPr>
            </a:br>
            <a:r>
              <a:rPr lang="uk-UA" sz="2300" b="1" u="sng" dirty="0" smtClean="0">
                <a:solidFill>
                  <a:schemeClr val="bg1"/>
                </a:solidFill>
              </a:rPr>
              <a:t>Висновки:</a:t>
            </a:r>
            <a:r>
              <a:rPr lang="uk-UA" sz="2300" dirty="0" smtClean="0">
                <a:solidFill>
                  <a:schemeClr val="bg1"/>
                </a:solidFill>
              </a:rPr>
              <a:t/>
            </a:r>
            <a:br>
              <a:rPr lang="uk-UA" sz="2300" dirty="0" smtClean="0">
                <a:solidFill>
                  <a:schemeClr val="bg1"/>
                </a:solidFill>
              </a:rPr>
            </a:br>
            <a:r>
              <a:rPr lang="uk-UA" sz="2300" b="1" dirty="0" smtClean="0">
                <a:solidFill>
                  <a:schemeClr val="bg1"/>
                </a:solidFill>
              </a:rPr>
              <a:t> </a:t>
            </a:r>
            <a:r>
              <a:rPr lang="uk-UA" sz="2300" dirty="0" smtClean="0">
                <a:solidFill>
                  <a:schemeClr val="bg1"/>
                </a:solidFill>
              </a:rPr>
              <a:t>Дослідивши ділянки зсувів </a:t>
            </a:r>
            <a:r>
              <a:rPr lang="uk-UA" sz="2300" dirty="0" smtClean="0">
                <a:solidFill>
                  <a:schemeClr val="bg1"/>
                </a:solidFill>
              </a:rPr>
              <a:t>Одещини </a:t>
            </a:r>
            <a:r>
              <a:rPr lang="uk-UA" sz="2300" dirty="0" smtClean="0">
                <a:solidFill>
                  <a:schemeClr val="bg1"/>
                </a:solidFill>
              </a:rPr>
              <a:t>ми дійшли наступних висновків:</a:t>
            </a:r>
            <a:br>
              <a:rPr lang="uk-UA" sz="2300" dirty="0" smtClean="0">
                <a:solidFill>
                  <a:schemeClr val="bg1"/>
                </a:solidFill>
              </a:rPr>
            </a:br>
            <a:r>
              <a:rPr lang="uk-UA" sz="2300" dirty="0" smtClean="0">
                <a:solidFill>
                  <a:schemeClr val="bg1"/>
                </a:solidFill>
              </a:rPr>
              <a:t>1.Через перевантаження схилів антропогенними спорудами  (водоносні</a:t>
            </a:r>
            <a:br>
              <a:rPr lang="uk-UA" sz="2300" dirty="0" smtClean="0">
                <a:solidFill>
                  <a:schemeClr val="bg1"/>
                </a:solidFill>
              </a:rPr>
            </a:br>
            <a:r>
              <a:rPr lang="uk-UA" sz="2300" dirty="0" smtClean="0">
                <a:solidFill>
                  <a:schemeClr val="bg1"/>
                </a:solidFill>
              </a:rPr>
              <a:t>комунікації, будинки на вершинах схилів тощо) відбувається активізація процесів зсуву.</a:t>
            </a:r>
            <a:br>
              <a:rPr lang="uk-UA" sz="2300" dirty="0" smtClean="0">
                <a:solidFill>
                  <a:schemeClr val="bg1"/>
                </a:solidFill>
              </a:rPr>
            </a:br>
            <a:r>
              <a:rPr lang="uk-UA" sz="2300" dirty="0" smtClean="0">
                <a:solidFill>
                  <a:schemeClr val="bg1"/>
                </a:solidFill>
              </a:rPr>
              <a:t>2.Про це свідчить велика кількість аварій, що супроводжується виливами води, просідання фундаментів, тріщини на поверхні споруд, зміна висоти реперів.</a:t>
            </a:r>
            <a:br>
              <a:rPr lang="uk-UA" sz="2300" dirty="0" smtClean="0">
                <a:solidFill>
                  <a:schemeClr val="bg1"/>
                </a:solidFill>
              </a:rPr>
            </a:br>
            <a:r>
              <a:rPr lang="uk-UA" sz="2300" dirty="0" smtClean="0">
                <a:solidFill>
                  <a:schemeClr val="bg1"/>
                </a:solidFill>
              </a:rPr>
              <a:t>3. Потрібно вжити заходів щодо запобігання процесам зсуву: зменшити негативний вплив на місцевість, провести профілактику майбутніх зсувів.</a:t>
            </a:r>
            <a:br>
              <a:rPr lang="uk-UA" sz="2300" dirty="0" smtClean="0">
                <a:solidFill>
                  <a:schemeClr val="bg1"/>
                </a:solidFill>
              </a:rPr>
            </a:br>
            <a:r>
              <a:rPr lang="uk-UA" sz="2300" dirty="0" smtClean="0">
                <a:solidFill>
                  <a:schemeClr val="bg1"/>
                </a:solidFill>
              </a:rPr>
              <a:t>4. В разі ігнорування зсувів та проведення півзаходів щодо їх ліквідації</a:t>
            </a:r>
            <a:br>
              <a:rPr lang="uk-UA" sz="2300" dirty="0" smtClean="0">
                <a:solidFill>
                  <a:schemeClr val="bg1"/>
                </a:solidFill>
              </a:rPr>
            </a:br>
            <a:r>
              <a:rPr lang="uk-UA" sz="2300" dirty="0" smtClean="0">
                <a:solidFill>
                  <a:schemeClr val="bg1"/>
                </a:solidFill>
              </a:rPr>
              <a:t>можливе поширення ареалу зсувних процесів. Сповзання схилів може</a:t>
            </a:r>
            <a:br>
              <a:rPr lang="uk-UA" sz="2300" dirty="0" smtClean="0">
                <a:solidFill>
                  <a:schemeClr val="bg1"/>
                </a:solidFill>
              </a:rPr>
            </a:br>
            <a:r>
              <a:rPr lang="uk-UA" sz="2300" dirty="0" smtClean="0">
                <a:solidFill>
                  <a:schemeClr val="bg1"/>
                </a:solidFill>
              </a:rPr>
              <a:t>згодом торкнутися території усієї </a:t>
            </a:r>
            <a:r>
              <a:rPr lang="uk-UA" sz="2300" dirty="0" err="1" smtClean="0">
                <a:solidFill>
                  <a:schemeClr val="bg1"/>
                </a:solidFill>
              </a:rPr>
              <a:t>Гвоздавської</a:t>
            </a:r>
            <a:r>
              <a:rPr lang="uk-UA" sz="2300" dirty="0" smtClean="0">
                <a:solidFill>
                  <a:schemeClr val="bg1"/>
                </a:solidFill>
              </a:rPr>
              <a:t> селищної </a:t>
            </a:r>
            <a:r>
              <a:rPr lang="uk-UA" sz="2300" dirty="0" smtClean="0">
                <a:solidFill>
                  <a:schemeClr val="bg1"/>
                </a:solidFill>
              </a:rPr>
              <a:t>ради, де розміщені господарські об`єкти</a:t>
            </a:r>
            <a:r>
              <a:rPr lang="uk-UA" sz="2300" dirty="0" smtClean="0">
                <a:solidFill>
                  <a:schemeClr val="bg1"/>
                </a:solidFill>
              </a:rPr>
              <a:t>.</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TotalTime>
  <Words>62</Words>
  <Application>Microsoft Office PowerPoint</Application>
  <PresentationFormat>Экран (4:3)</PresentationFormat>
  <Paragraphs>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“Дослідження несприятливих геологічних процесів на прикладі зсувів України та Одещини” Автор: Копач Ольга, учениця 8-А класу ТЗОШ І-ІІІ ступенів м. Теплодар</vt:lpstr>
      <vt:lpstr>Мета: дослідження і виявлення фізико-географічних закономірностей формування несприятливих геологічних процесів [НГП], особливості їх протікання, вплив на людство та запобігання їх виникненню.</vt:lpstr>
      <vt:lpstr>Основні завдання: - Розглянути причини та характеристики карсту, селів, обвалів осипищ, зсувів. - Виявити спільні та відмінні риси вищезгаданих процесів. - Розглянути роль людини у виникненні НГП. - Встановити їх вплив на населення. - Розглянути шляхи попередження цих процесів. - Дослідити несприятливі геологічні процеси Одещини.</vt:lpstr>
      <vt:lpstr>об’єктом дослідження є несприятливі геологічні процеси;  предметом є аналіз формування та протікання з метою запобігання. </vt:lpstr>
      <vt:lpstr>     Шляхи запобігання ерозійних процесів Одещини:  -Закласти мережу та організувати режимне спостереження за динамікою зміщення поверхневих та глибинних реперів. -Розробити систему регулювання поверхневих вод за допомогою нагірних канав, водовідводів, лотків. -Забезпечити безперешкодний доступ до теплотраси. -Терасувати укіс. -Організувати службу нагляду за станом підземних комунікацій. -Зарегулювати підземний стік техногенних атмосферних вод за допомогою застінного дренажу вздовж існуючих стін та тих, що проектуються. -Посилити конструкцію існуючої підпірної стіни. -Задернувати поверхню укосу. -Задля уникнення активізації зсувного процесу необхідно: * провести ревізію усіх водонесучих комунікацій території; * організувати скид зливових і талих вод в існуючу ливневу систему; *суворо притримуватися технічних умов експлуатації схилу. -Провести комплексні інженерно-геологічні вишукування для створення прогнозів процесу зсуву та визначення меж зони ризику. -Організувати дренування ґрунтових вод. -Організувати перехоплення атмосферних та технічних вод поблизу бровки схилу і регулювання стоку вод схилом.   </vt:lpstr>
      <vt:lpstr>Зсуви</vt:lpstr>
      <vt:lpstr>Зсуви</vt:lpstr>
      <vt:lpstr>Камнепади</vt:lpstr>
      <vt:lpstr> Висновки:  Дослідивши ділянки зсувів Одещини ми дійшли наступних висновків: 1.Через перевантаження схилів антропогенними спорудами  (водоносні комунікації, будинки на вершинах схилів тощо) відбувається активізація процесів зсуву. 2.Про це свідчить велика кількість аварій, що супроводжується виливами води, просідання фундаментів, тріщини на поверхні споруд, зміна висоти реперів. 3. Потрібно вжити заходів щодо запобігання процесам зсуву: зменшити негативний вплив на місцевість, провести профілактику майбутніх зсувів. 4. В разі ігнорування зсувів та проведення півзаходів щодо їх ліквідації можливе поширення ареалу зсувних процесів. Сповзання схилів може згодом торкнутися території усієї Гвоздавської селищної ради, де розміщені господарські об`єкти.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Дослідження несприятливих геологічних процесів на прикладі зсувів України та Одещини Автор: Копач Ольга, учениця 8-А класу ТЗОШ І-ІІІ ступенів м. Теплодар</dc:title>
  <dc:creator>Анатолий</dc:creator>
  <cp:lastModifiedBy>Admin</cp:lastModifiedBy>
  <cp:revision>4</cp:revision>
  <dcterms:created xsi:type="dcterms:W3CDTF">2014-01-15T15:48:26Z</dcterms:created>
  <dcterms:modified xsi:type="dcterms:W3CDTF">2014-01-16T05:00:02Z</dcterms:modified>
</cp:coreProperties>
</file>