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795" r:id="rId3"/>
    <p:sldId id="798" r:id="rId4"/>
    <p:sldId id="800" r:id="rId5"/>
    <p:sldId id="801" r:id="rId6"/>
    <p:sldId id="802" r:id="rId7"/>
    <p:sldId id="803" r:id="rId8"/>
    <p:sldId id="804" r:id="rId9"/>
    <p:sldId id="805" r:id="rId10"/>
    <p:sldId id="807" r:id="rId11"/>
    <p:sldId id="808" r:id="rId12"/>
    <p:sldId id="809" r:id="rId13"/>
    <p:sldId id="810" r:id="rId14"/>
    <p:sldId id="811" r:id="rId15"/>
    <p:sldId id="813" r:id="rId16"/>
    <p:sldId id="815" r:id="rId17"/>
    <p:sldId id="816" r:id="rId18"/>
    <p:sldId id="818" r:id="rId19"/>
    <p:sldId id="819" r:id="rId20"/>
    <p:sldId id="820" r:id="rId21"/>
    <p:sldId id="822" r:id="rId22"/>
    <p:sldId id="823" r:id="rId23"/>
    <p:sldId id="824" r:id="rId24"/>
    <p:sldId id="825" r:id="rId25"/>
    <p:sldId id="330" r:id="rId26"/>
    <p:sldId id="770" r:id="rId27"/>
    <p:sldId id="331" r:id="rId28"/>
    <p:sldId id="304" r:id="rId29"/>
  </p:sldIdLst>
  <p:sldSz cx="12192000" cy="6858000"/>
  <p:notesSz cx="6858000" cy="9144000"/>
  <p:custDataLst>
    <p:tags r:id="rId31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2D3B5D"/>
    <a:srgbClr val="569F44"/>
    <a:srgbClr val="244A82"/>
    <a:srgbClr val="2C548E"/>
    <a:srgbClr val="19426B"/>
    <a:srgbClr val="413064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-3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над </a:t>
          </a:r>
          <a:r>
            <a:rPr lang="uk-UA" sz="2800" b="1" i="1" noProof="0" dirty="0">
              <a:solidFill>
                <a:schemeClr val="bg1"/>
              </a:solidFill>
            </a:rPr>
            <a:t>Робочою областю </a:t>
          </a:r>
          <a:r>
            <a:rPr lang="uk-UA" sz="2800" i="1" noProof="0" dirty="0">
              <a:solidFill>
                <a:schemeClr val="bg1"/>
              </a:solidFill>
            </a:rPr>
            <a:t>вікна диска кнопку </a:t>
          </a:r>
          <a:r>
            <a:rPr lang="uk-UA" sz="2800" b="1" i="1" noProof="0" dirty="0">
              <a:solidFill>
                <a:schemeClr val="bg1"/>
              </a:solidFill>
            </a:rPr>
            <a:t>Мій диск</a:t>
          </a:r>
          <a:r>
            <a:rPr lang="uk-UA" sz="2800" i="1" noProof="0" dirty="0">
              <a:solidFill>
                <a:schemeClr val="bg1"/>
              </a:solidFill>
            </a:rPr>
            <a:t> або </a:t>
          </a:r>
          <a:r>
            <a:rPr lang="uk-UA" sz="2800" b="1" i="1" noProof="0" dirty="0">
              <a:solidFill>
                <a:schemeClr val="bg1"/>
              </a:solidFill>
            </a:rPr>
            <a:t>Створити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у відкритому списку потрібну операцію (</a:t>
          </a:r>
          <a:r>
            <a:rPr lang="uk-UA" sz="2800" b="1" i="1" noProof="0" dirty="0">
              <a:solidFill>
                <a:schemeClr val="bg1"/>
              </a:solidFill>
            </a:rPr>
            <a:t>Завантажити файл </a:t>
          </a:r>
          <a:r>
            <a:rPr lang="uk-UA" sz="2800" i="1" noProof="0" dirty="0">
              <a:solidFill>
                <a:schemeClr val="bg1"/>
              </a:solidFill>
            </a:rPr>
            <a:t>чи </a:t>
          </a:r>
          <a:r>
            <a:rPr lang="uk-UA" sz="2800" b="1" i="1" noProof="0" dirty="0">
              <a:solidFill>
                <a:schemeClr val="bg1"/>
              </a:solidFill>
            </a:rPr>
            <a:t>Завантажити папку</a:t>
          </a:r>
          <a:r>
            <a:rPr lang="uk-UA" sz="2800" i="1" noProof="0" dirty="0">
              <a:solidFill>
                <a:schemeClr val="bg1"/>
              </a:solidFill>
            </a:rPr>
            <a:t>).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Вибрати потрібні об'єкти на вашому комп'ютері у вікні, що відкриється.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noProof="0" dirty="0">
              <a:solidFill>
                <a:schemeClr val="bg1"/>
              </a:solidFill>
            </a:rPr>
            <a:t>Відкрити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noProof="0" dirty="0" err="1">
              <a:solidFill>
                <a:schemeClr val="bg1"/>
              </a:solidFill>
            </a:rPr>
            <a:t>файла</a:t>
          </a:r>
          <a:r>
            <a:rPr lang="uk-UA" sz="2400" i="1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noProof="0" dirty="0">
              <a:solidFill>
                <a:srgbClr val="002060"/>
              </a:solidFill>
            </a:rPr>
            <a:t>Готово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Виконати </a:t>
          </a:r>
          <a:r>
            <a:rPr lang="uk-UA" sz="2400" b="1" i="1" noProof="0" dirty="0">
              <a:solidFill>
                <a:schemeClr val="bg1"/>
              </a:solidFill>
            </a:rPr>
            <a:t>Налаштування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Скачати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Ознайомитися з </a:t>
          </a:r>
          <a:r>
            <a:rPr lang="uk-UA" sz="2400" b="1" i="1" noProof="0" dirty="0">
              <a:solidFill>
                <a:schemeClr val="bg1"/>
              </a:solidFill>
            </a:rPr>
            <a:t>Умовами використання </a:t>
          </a:r>
          <a:r>
            <a:rPr lang="uk-UA" sz="2400" b="1" i="1" noProof="0" dirty="0" err="1">
              <a:solidFill>
                <a:schemeClr val="bg1"/>
              </a:solidFill>
            </a:rPr>
            <a:t>Google</a:t>
          </a:r>
          <a:r>
            <a:rPr lang="uk-UA" sz="2400" b="1" i="1" noProof="0" dirty="0">
              <a:solidFill>
                <a:schemeClr val="bg1"/>
              </a:solidFill>
            </a:rPr>
            <a:t> Диск </a:t>
          </a:r>
          <a:r>
            <a:rPr lang="uk-UA" sz="2400" i="1" noProof="0" dirty="0">
              <a:solidFill>
                <a:schemeClr val="bg1"/>
              </a:solidFill>
            </a:rPr>
            <a:t>і 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Прийняти умови і встановити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Запустити на виконання файл </a:t>
          </a:r>
          <a:r>
            <a:rPr lang="uk-UA" sz="2400" b="1" i="1" noProof="0" dirty="0">
              <a:solidFill>
                <a:srgbClr val="002060"/>
              </a:solidFill>
            </a:rPr>
            <a:t>googleflncKsync.exe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Якщо операційна система запросить дозвіл на встановлення програми та її запуск, 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Так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Відкрити </a:t>
          </a:r>
          <a:r>
            <a:rPr lang="uk-UA" sz="2400" b="1" i="1" noProof="0" dirty="0">
              <a:solidFill>
                <a:schemeClr val="bg1"/>
              </a:solidFill>
            </a:rPr>
            <a:t>Google Диск </a:t>
          </a:r>
          <a:r>
            <a:rPr lang="uk-UA" sz="2400" i="1" noProof="0" dirty="0">
              <a:solidFill>
                <a:schemeClr val="bg1"/>
              </a:solidFill>
            </a:rPr>
            <a:t>та авторизуватися, увівши логін і пароль свого акаунта.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463BC725-B167-40E9-B3ED-691A9BF41001}">
      <dgm:prSet custT="1"/>
      <dgm:spPr>
        <a:solidFill>
          <a:srgbClr val="002060"/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6</a:t>
          </a:r>
        </a:p>
      </dgm:t>
    </dgm:pt>
    <dgm:pt modelId="{56517043-D1B3-4F44-9EF1-E6006ED64DBB}" type="parTrans" cxnId="{CC2195BF-EC3F-42F7-BEDB-C60E2B8600A1}">
      <dgm:prSet/>
      <dgm:spPr/>
      <dgm:t>
        <a:bodyPr/>
        <a:lstStyle/>
        <a:p>
          <a:endParaRPr lang="uk-UA"/>
        </a:p>
      </dgm:t>
    </dgm:pt>
    <dgm:pt modelId="{41694D1C-9331-429A-9C1F-78B904DD6B65}" type="sibTrans" cxnId="{CC2195BF-EC3F-42F7-BEDB-C60E2B8600A1}">
      <dgm:prSet/>
      <dgm:spPr/>
      <dgm:t>
        <a:bodyPr/>
        <a:lstStyle/>
        <a:p>
          <a:endParaRPr lang="uk-UA"/>
        </a:p>
      </dgm:t>
    </dgm:pt>
    <dgm:pt modelId="{688C4BD8-729D-4221-BA15-E45B09D0829F}">
      <dgm:prSet custT="1"/>
      <dgm:spPr>
        <a:solidFill>
          <a:srgbClr val="002060"/>
        </a:solidFill>
        <a:ln>
          <a:noFill/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Далі</a:t>
          </a:r>
          <a:r>
            <a:rPr lang="uk-UA" sz="2400" i="1" noProof="0" dirty="0">
              <a:solidFill>
                <a:schemeClr val="bg1"/>
              </a:solidFill>
            </a:rPr>
            <a:t> та завершити встановлення програми.</a:t>
          </a:r>
        </a:p>
      </dgm:t>
    </dgm:pt>
    <dgm:pt modelId="{7456C8A1-1D37-4D08-8489-858A3C9BC298}" type="parTrans" cxnId="{5BCFCF83-7B64-4C40-9C0E-77FE81F4F8DD}">
      <dgm:prSet/>
      <dgm:spPr/>
      <dgm:t>
        <a:bodyPr/>
        <a:lstStyle/>
        <a:p>
          <a:endParaRPr lang="uk-UA"/>
        </a:p>
      </dgm:t>
    </dgm:pt>
    <dgm:pt modelId="{4A22AF17-8A3A-47CE-9B47-0564A45986A4}" type="sibTrans" cxnId="{5BCFCF83-7B64-4C40-9C0E-77FE81F4F8DD}">
      <dgm:prSet/>
      <dgm:spPr/>
      <dgm:t>
        <a:bodyPr/>
        <a:lstStyle/>
        <a:p>
          <a:endParaRPr lang="uk-UA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6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6" custScaleY="123078" custLinFactNeighborX="0" custLinFactNeighborY="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6" custScaleY="123078" custLinFactNeighborX="0" custLinFactNeighborY="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6" custScaleY="123078" custLinFactNeighborX="0" custLinFactNeighborY="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6" custScaleY="123078" custLinFactNeighborX="0" custLinFactNeighborY="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A496A-E8FA-42B8-B0E4-090BE7AC4A8B}" type="pres">
      <dgm:prSet presAssocID="{498D3C6A-AC2D-4D14-A0CF-0F4AB516345B}" presName="sp" presStyleCnt="0"/>
      <dgm:spPr/>
    </dgm:pt>
    <dgm:pt modelId="{0D064403-8A41-4A88-B9EA-3ABA5087AC40}" type="pres">
      <dgm:prSet presAssocID="{463BC725-B167-40E9-B3ED-691A9BF41001}" presName="composite" presStyleCnt="0"/>
      <dgm:spPr/>
    </dgm:pt>
    <dgm:pt modelId="{FC42822F-1449-4EF9-90CA-14F4DC0BBD91}" type="pres">
      <dgm:prSet presAssocID="{463BC725-B167-40E9-B3ED-691A9BF41001}" presName="parentText" presStyleLbl="alignNode1" presStyleIdx="5" presStyleCnt="6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06C96-E582-47E4-ACF3-2809B2D5C4E9}" type="pres">
      <dgm:prSet presAssocID="{463BC725-B167-40E9-B3ED-691A9BF41001}" presName="descendantText" presStyleLbl="alignAcc1" presStyleIdx="5" presStyleCnt="6" custLinFactNeighborX="0">
        <dgm:presLayoutVars>
          <dgm:bulletEnabled val="1"/>
        </dgm:presLayoutVars>
      </dgm:prSet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E7E8B9D0-F756-4FEA-A30D-BB665F769317}" type="presOf" srcId="{688C4BD8-729D-4221-BA15-E45B09D0829F}" destId="{E0306C96-E582-47E4-ACF3-2809B2D5C4E9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CC2195BF-EC3F-42F7-BEDB-C60E2B8600A1}" srcId="{D78CCA78-9DA2-42F1-AEC8-9213A79BDB16}" destId="{463BC725-B167-40E9-B3ED-691A9BF41001}" srcOrd="5" destOrd="0" parTransId="{56517043-D1B3-4F44-9EF1-E6006ED64DBB}" sibTransId="{41694D1C-9331-429A-9C1F-78B904DD6B65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5BCFCF83-7B64-4C40-9C0E-77FE81F4F8DD}" srcId="{463BC725-B167-40E9-B3ED-691A9BF41001}" destId="{688C4BD8-729D-4221-BA15-E45B09D0829F}" srcOrd="0" destOrd="0" parTransId="{7456C8A1-1D37-4D08-8489-858A3C9BC298}" sibTransId="{4A22AF17-8A3A-47CE-9B47-0564A45986A4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0AF73C02-894D-4B89-9277-7987824D5CCC}" type="presOf" srcId="{463BC725-B167-40E9-B3ED-691A9BF41001}" destId="{FC42822F-1449-4EF9-90CA-14F4DC0BBD91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  <dgm:cxn modelId="{D2CF0363-613A-4681-B1E8-B3993D3F205D}" type="presParOf" srcId="{90F7D88D-44C1-4494-B17A-D58C5BD2886B}" destId="{BC1A496A-E8FA-42B8-B0E4-090BE7AC4A8B}" srcOrd="9" destOrd="0" presId="urn:microsoft.com/office/officeart/2005/8/layout/chevron2"/>
    <dgm:cxn modelId="{C181AE1D-602B-44C0-90F8-649BFB6A07E7}" type="presParOf" srcId="{90F7D88D-44C1-4494-B17A-D58C5BD2886B}" destId="{0D064403-8A41-4A88-B9EA-3ABA5087AC40}" srcOrd="10" destOrd="0" presId="urn:microsoft.com/office/officeart/2005/8/layout/chevron2"/>
    <dgm:cxn modelId="{3C1484C6-C79C-4A38-BEE9-62C3C096A0D6}" type="presParOf" srcId="{0D064403-8A41-4A88-B9EA-3ABA5087AC40}" destId="{FC42822F-1449-4EF9-90CA-14F4DC0BBD91}" srcOrd="0" destOrd="0" presId="urn:microsoft.com/office/officeart/2005/8/layout/chevron2"/>
    <dgm:cxn modelId="{C078DF1B-4961-4508-88EF-821277743FE0}" type="presParOf" srcId="{0D064403-8A41-4A88-B9EA-3ABA5087AC40}" destId="{E0306C96-E582-47E4-ACF3-2809B2D5C4E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32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465091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399" y="-5196861"/>
          <a:ext cx="869446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Вибрати над </a:t>
          </a:r>
          <a:r>
            <a:rPr lang="uk-UA" sz="2800" b="1" i="1" kern="1200" noProof="0" dirty="0">
              <a:solidFill>
                <a:schemeClr val="bg1"/>
              </a:solidFill>
            </a:rPr>
            <a:t>Робочою областю </a:t>
          </a:r>
          <a:r>
            <a:rPr lang="uk-UA" sz="2800" i="1" kern="1200" noProof="0" dirty="0">
              <a:solidFill>
                <a:schemeClr val="bg1"/>
              </a:solidFill>
            </a:rPr>
            <a:t>вікна диска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Мій диск</a:t>
          </a:r>
          <a:r>
            <a:rPr lang="uk-UA" sz="2800" i="1" kern="1200" noProof="0" dirty="0">
              <a:solidFill>
                <a:schemeClr val="bg1"/>
              </a:solidFill>
            </a:rPr>
            <a:t> або </a:t>
          </a:r>
          <a:r>
            <a:rPr lang="uk-UA" sz="2800" b="1" i="1" kern="1200" noProof="0" dirty="0">
              <a:solidFill>
                <a:schemeClr val="bg1"/>
              </a:solidFill>
            </a:rPr>
            <a:t>Створити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2104" y="44877"/>
        <a:ext cx="11225595" cy="784560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21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529780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71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Вибрати у відкритому списку потрібну операцію (</a:t>
          </a:r>
          <a:r>
            <a:rPr lang="uk-UA" sz="2800" b="1" i="1" kern="1200" noProof="0" dirty="0">
              <a:solidFill>
                <a:schemeClr val="bg1"/>
              </a:solidFill>
            </a:rPr>
            <a:t>Завантажити файл </a:t>
          </a:r>
          <a:r>
            <a:rPr lang="uk-UA" sz="2800" i="1" kern="1200" noProof="0" dirty="0">
              <a:solidFill>
                <a:schemeClr val="bg1"/>
              </a:solidFill>
            </a:rPr>
            <a:t>чи </a:t>
          </a:r>
          <a:r>
            <a:rPr lang="uk-UA" sz="2800" b="1" i="1" kern="1200" noProof="0" dirty="0">
              <a:solidFill>
                <a:schemeClr val="bg1"/>
              </a:solidFill>
            </a:rPr>
            <a:t>Завантажити папку</a:t>
          </a:r>
          <a:r>
            <a:rPr lang="uk-UA" sz="2800" i="1" kern="1200" noProof="0" dirty="0">
              <a:solidFill>
                <a:schemeClr val="bg1"/>
              </a:solidFill>
            </a:rPr>
            <a:t>).</a:t>
          </a:r>
        </a:p>
      </dsp:txBody>
      <dsp:txXfrm rot="-5400000">
        <a:off x="782103" y="1098562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10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69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82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Вибрати потрібні об'єкти на вашому комп'ютері у вікні, що відкриється.</a:t>
          </a:r>
        </a:p>
      </dsp:txBody>
      <dsp:txXfrm rot="-5400000">
        <a:off x="782103" y="2163251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699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1" y="3659158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93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Відкрити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2103" y="3227940"/>
        <a:ext cx="11224404" cy="806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8462" y="202115"/>
          <a:ext cx="923082" cy="6461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386732"/>
        <a:ext cx="646157" cy="276925"/>
      </dsp:txXfrm>
    </dsp:sp>
    <dsp:sp modelId="{3F244AEF-BD16-4508-9A5A-9640B519654B}">
      <dsp:nvSpPr>
        <dsp:cNvPr id="0" name=""/>
        <dsp:cNvSpPr/>
      </dsp:nvSpPr>
      <dsp:spPr>
        <a:xfrm rot="5400000">
          <a:off x="5988801" y="-5338179"/>
          <a:ext cx="718696" cy="11403984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відповідний рівень доступу до </a:t>
          </a:r>
          <a:r>
            <a:rPr lang="uk-UA" sz="2400" i="1" kern="1200" noProof="0" dirty="0" err="1">
              <a:solidFill>
                <a:schemeClr val="bg1"/>
              </a:solidFill>
            </a:rPr>
            <a:t>файла</a:t>
          </a:r>
          <a:r>
            <a:rPr lang="uk-UA" sz="2400" i="1" kern="1200" noProof="0" dirty="0">
              <a:solidFill>
                <a:schemeClr val="bg1"/>
              </a:solidFill>
            </a:rPr>
            <a:t> чи папки (редагувати, коментувати, переглядати).</a:t>
          </a:r>
        </a:p>
      </dsp:txBody>
      <dsp:txXfrm rot="-5400000">
        <a:off x="646157" y="39549"/>
        <a:ext cx="11368900" cy="648528"/>
      </dsp:txXfrm>
    </dsp:sp>
    <dsp:sp modelId="{CA699784-EE11-48B7-BD5B-E6C7811778B0}">
      <dsp:nvSpPr>
        <dsp:cNvPr id="0" name=""/>
        <dsp:cNvSpPr/>
      </dsp:nvSpPr>
      <dsp:spPr>
        <a:xfrm rot="5400000">
          <a:off x="-138462" y="1055155"/>
          <a:ext cx="923082" cy="64615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239772"/>
        <a:ext cx="646157" cy="276925"/>
      </dsp:txXfrm>
    </dsp:sp>
    <dsp:sp modelId="{E5CB376A-E1F5-4E26-86CA-E248F361C893}">
      <dsp:nvSpPr>
        <dsp:cNvPr id="0" name=""/>
        <dsp:cNvSpPr/>
      </dsp:nvSpPr>
      <dsp:spPr>
        <a:xfrm rot="5400000">
          <a:off x="5978913" y="-4485296"/>
          <a:ext cx="738472" cy="11403984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Скопіювати посилання вибором кнопки </a:t>
          </a:r>
          <a:r>
            <a:rPr lang="uk-UA" sz="2400" b="1" i="1" kern="1200" noProof="0" dirty="0">
              <a:solidFill>
                <a:schemeClr val="bg1"/>
              </a:solidFill>
            </a:rPr>
            <a:t>Копіювати посилання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46158" y="883508"/>
        <a:ext cx="11367935" cy="666374"/>
      </dsp:txXfrm>
    </dsp:sp>
    <dsp:sp modelId="{D547829D-0660-4ECE-8B9B-4DD150AEB617}">
      <dsp:nvSpPr>
        <dsp:cNvPr id="0" name=""/>
        <dsp:cNvSpPr/>
      </dsp:nvSpPr>
      <dsp:spPr>
        <a:xfrm rot="5400000">
          <a:off x="-138462" y="1908196"/>
          <a:ext cx="923082" cy="6461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092813"/>
        <a:ext cx="646157" cy="276925"/>
      </dsp:txXfrm>
    </dsp:sp>
    <dsp:sp modelId="{9E04A936-A0BD-4697-B593-D6F4E69814DB}">
      <dsp:nvSpPr>
        <dsp:cNvPr id="0" name=""/>
        <dsp:cNvSpPr/>
      </dsp:nvSpPr>
      <dsp:spPr>
        <a:xfrm rot="5400000">
          <a:off x="5978913" y="-3632256"/>
          <a:ext cx="738472" cy="11403984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Вибрати кнопку </a:t>
          </a:r>
          <a:r>
            <a:rPr lang="uk-UA" sz="2400" b="1" i="1" kern="1200" noProof="0" dirty="0">
              <a:solidFill>
                <a:srgbClr val="002060"/>
              </a:solidFill>
            </a:rPr>
            <a:t>Готово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46158" y="1736548"/>
        <a:ext cx="11367935" cy="666374"/>
      </dsp:txXfrm>
    </dsp:sp>
    <dsp:sp modelId="{52803C1C-157C-4C4C-B9E1-A477114FB6F8}">
      <dsp:nvSpPr>
        <dsp:cNvPr id="0" name=""/>
        <dsp:cNvSpPr/>
      </dsp:nvSpPr>
      <dsp:spPr>
        <a:xfrm rot="5400000">
          <a:off x="-138462" y="2761236"/>
          <a:ext cx="923082" cy="6461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1" y="2945853"/>
        <a:ext cx="646157" cy="276925"/>
      </dsp:txXfrm>
    </dsp:sp>
    <dsp:sp modelId="{2DAD2266-D1F5-4340-BFC3-C47B398908AF}">
      <dsp:nvSpPr>
        <dsp:cNvPr id="0" name=""/>
        <dsp:cNvSpPr/>
      </dsp:nvSpPr>
      <dsp:spPr>
        <a:xfrm rot="5400000">
          <a:off x="5978913" y="-2779216"/>
          <a:ext cx="738472" cy="11403984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Надіслати це посилання потрібним користувачам або розмістити його на деякому веб-ресурсі.</a:t>
          </a:r>
        </a:p>
      </dsp:txBody>
      <dsp:txXfrm rot="-5400000">
        <a:off x="646158" y="2589588"/>
        <a:ext cx="11367935" cy="666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14137" y="167801"/>
          <a:ext cx="760913" cy="53263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1" y="319984"/>
        <a:ext cx="532639" cy="228274"/>
      </dsp:txXfrm>
    </dsp:sp>
    <dsp:sp modelId="{3F244AEF-BD16-4508-9A5A-9640B519654B}">
      <dsp:nvSpPr>
        <dsp:cNvPr id="0" name=""/>
        <dsp:cNvSpPr/>
      </dsp:nvSpPr>
      <dsp:spPr>
        <a:xfrm rot="5400000">
          <a:off x="5995173" y="-5457659"/>
          <a:ext cx="592434" cy="11517502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Виконати </a:t>
          </a:r>
          <a:r>
            <a:rPr lang="uk-UA" sz="2400" b="1" i="1" kern="1200" noProof="0" dirty="0">
              <a:solidFill>
                <a:schemeClr val="bg1"/>
              </a:solidFill>
            </a:rPr>
            <a:t>Налаштування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Скачати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32639" y="33795"/>
        <a:ext cx="11488582" cy="534594"/>
      </dsp:txXfrm>
    </dsp:sp>
    <dsp:sp modelId="{CA699784-EE11-48B7-BD5B-E6C7811778B0}">
      <dsp:nvSpPr>
        <dsp:cNvPr id="0" name=""/>
        <dsp:cNvSpPr/>
      </dsp:nvSpPr>
      <dsp:spPr>
        <a:xfrm rot="5400000">
          <a:off x="-114137" y="892891"/>
          <a:ext cx="760913" cy="532639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1" y="1045074"/>
        <a:ext cx="532639" cy="228274"/>
      </dsp:txXfrm>
    </dsp:sp>
    <dsp:sp modelId="{E5CB376A-E1F5-4E26-86CA-E248F361C893}">
      <dsp:nvSpPr>
        <dsp:cNvPr id="0" name=""/>
        <dsp:cNvSpPr/>
      </dsp:nvSpPr>
      <dsp:spPr>
        <a:xfrm rot="5400000">
          <a:off x="5987022" y="-4702880"/>
          <a:ext cx="608736" cy="11517502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Ознайомитися з </a:t>
          </a:r>
          <a:r>
            <a:rPr lang="uk-UA" sz="2400" b="1" i="1" kern="1200" noProof="0" dirty="0">
              <a:solidFill>
                <a:schemeClr val="bg1"/>
              </a:solidFill>
            </a:rPr>
            <a:t>Умовами використання </a:t>
          </a:r>
          <a:r>
            <a:rPr lang="uk-UA" sz="2400" b="1" i="1" kern="1200" noProof="0" dirty="0" err="1">
              <a:solidFill>
                <a:schemeClr val="bg1"/>
              </a:solidFill>
            </a:rPr>
            <a:t>Google</a:t>
          </a:r>
          <a:r>
            <a:rPr lang="uk-UA" sz="2400" b="1" i="1" kern="1200" noProof="0" dirty="0">
              <a:solidFill>
                <a:schemeClr val="bg1"/>
              </a:solidFill>
            </a:rPr>
            <a:t> Диск </a:t>
          </a:r>
          <a:r>
            <a:rPr lang="uk-UA" sz="2400" i="1" kern="1200" noProof="0" dirty="0">
              <a:solidFill>
                <a:schemeClr val="bg1"/>
              </a:solidFill>
            </a:rPr>
            <a:t>і 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Прийняти умови і встановити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32639" y="781219"/>
        <a:ext cx="11487786" cy="549304"/>
      </dsp:txXfrm>
    </dsp:sp>
    <dsp:sp modelId="{D547829D-0660-4ECE-8B9B-4DD150AEB617}">
      <dsp:nvSpPr>
        <dsp:cNvPr id="0" name=""/>
        <dsp:cNvSpPr/>
      </dsp:nvSpPr>
      <dsp:spPr>
        <a:xfrm rot="5400000">
          <a:off x="-114137" y="1617981"/>
          <a:ext cx="760913" cy="53263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770164"/>
        <a:ext cx="532639" cy="228274"/>
      </dsp:txXfrm>
    </dsp:sp>
    <dsp:sp modelId="{9E04A936-A0BD-4697-B593-D6F4E69814DB}">
      <dsp:nvSpPr>
        <dsp:cNvPr id="0" name=""/>
        <dsp:cNvSpPr/>
      </dsp:nvSpPr>
      <dsp:spPr>
        <a:xfrm rot="5400000">
          <a:off x="5987022" y="-3977790"/>
          <a:ext cx="608736" cy="11517502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Запустити на виконання файл </a:t>
          </a:r>
          <a:r>
            <a:rPr lang="uk-UA" sz="2400" b="1" i="1" kern="1200" noProof="0" dirty="0">
              <a:solidFill>
                <a:srgbClr val="002060"/>
              </a:solidFill>
            </a:rPr>
            <a:t>googleflncKsync.exe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532639" y="1506309"/>
        <a:ext cx="11487786" cy="549304"/>
      </dsp:txXfrm>
    </dsp:sp>
    <dsp:sp modelId="{52803C1C-157C-4C4C-B9E1-A477114FB6F8}">
      <dsp:nvSpPr>
        <dsp:cNvPr id="0" name=""/>
        <dsp:cNvSpPr/>
      </dsp:nvSpPr>
      <dsp:spPr>
        <a:xfrm rot="5400000">
          <a:off x="-114137" y="2343071"/>
          <a:ext cx="760913" cy="53263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4</a:t>
          </a:r>
        </a:p>
      </dsp:txBody>
      <dsp:txXfrm rot="-5400000">
        <a:off x="1" y="2495254"/>
        <a:ext cx="532639" cy="228274"/>
      </dsp:txXfrm>
    </dsp:sp>
    <dsp:sp modelId="{2DAD2266-D1F5-4340-BFC3-C47B398908AF}">
      <dsp:nvSpPr>
        <dsp:cNvPr id="0" name=""/>
        <dsp:cNvSpPr/>
      </dsp:nvSpPr>
      <dsp:spPr>
        <a:xfrm rot="5400000">
          <a:off x="5987022" y="-3252700"/>
          <a:ext cx="608736" cy="11517502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Якщо операційна система запросить дозвіл на встановлення програми та її запуск, 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Так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32639" y="2231399"/>
        <a:ext cx="11487786" cy="549304"/>
      </dsp:txXfrm>
    </dsp:sp>
    <dsp:sp modelId="{EBD4C652-875D-4E3B-BCAE-25007D58F96A}">
      <dsp:nvSpPr>
        <dsp:cNvPr id="0" name=""/>
        <dsp:cNvSpPr/>
      </dsp:nvSpPr>
      <dsp:spPr>
        <a:xfrm rot="5400000">
          <a:off x="-114137" y="3068162"/>
          <a:ext cx="760913" cy="532639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5</a:t>
          </a:r>
        </a:p>
      </dsp:txBody>
      <dsp:txXfrm rot="-5400000">
        <a:off x="1" y="3220345"/>
        <a:ext cx="532639" cy="228274"/>
      </dsp:txXfrm>
    </dsp:sp>
    <dsp:sp modelId="{BB64508B-8A65-44E4-A925-E18E98C3A57A}">
      <dsp:nvSpPr>
        <dsp:cNvPr id="0" name=""/>
        <dsp:cNvSpPr/>
      </dsp:nvSpPr>
      <dsp:spPr>
        <a:xfrm rot="5400000">
          <a:off x="5987022" y="-2527610"/>
          <a:ext cx="608736" cy="11517502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Відкрити </a:t>
          </a:r>
          <a:r>
            <a:rPr lang="uk-UA" sz="2400" b="1" i="1" kern="1200" noProof="0" dirty="0">
              <a:solidFill>
                <a:schemeClr val="bg1"/>
              </a:solidFill>
            </a:rPr>
            <a:t>Google Диск </a:t>
          </a:r>
          <a:r>
            <a:rPr lang="uk-UA" sz="2400" i="1" kern="1200" noProof="0" dirty="0">
              <a:solidFill>
                <a:schemeClr val="bg1"/>
              </a:solidFill>
            </a:rPr>
            <a:t>та авторизуватися, увівши логін і пароль свого акаунта.</a:t>
          </a:r>
        </a:p>
      </dsp:txBody>
      <dsp:txXfrm rot="-5400000">
        <a:off x="532639" y="2956489"/>
        <a:ext cx="11487786" cy="549304"/>
      </dsp:txXfrm>
    </dsp:sp>
    <dsp:sp modelId="{FC42822F-1449-4EF9-90CA-14F4DC0BBD91}">
      <dsp:nvSpPr>
        <dsp:cNvPr id="0" name=""/>
        <dsp:cNvSpPr/>
      </dsp:nvSpPr>
      <dsp:spPr>
        <a:xfrm rot="5400000">
          <a:off x="-114137" y="3736180"/>
          <a:ext cx="760913" cy="532639"/>
        </a:xfrm>
        <a:prstGeom prst="chevron">
          <a:avLst/>
        </a:prstGeom>
        <a:solidFill>
          <a:srgbClr val="00206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6</a:t>
          </a:r>
        </a:p>
      </dsp:txBody>
      <dsp:txXfrm rot="-5400000">
        <a:off x="1" y="3888363"/>
        <a:ext cx="532639" cy="228274"/>
      </dsp:txXfrm>
    </dsp:sp>
    <dsp:sp modelId="{E0306C96-E582-47E4-ACF3-2809B2D5C4E9}">
      <dsp:nvSpPr>
        <dsp:cNvPr id="0" name=""/>
        <dsp:cNvSpPr/>
      </dsp:nvSpPr>
      <dsp:spPr>
        <a:xfrm rot="5400000">
          <a:off x="6044093" y="-1889410"/>
          <a:ext cx="494593" cy="11517502"/>
        </a:xfrm>
        <a:prstGeom prst="round2SameRect">
          <a:avLst/>
        </a:prstGeom>
        <a:solidFill>
          <a:srgbClr val="00206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Далі</a:t>
          </a:r>
          <a:r>
            <a:rPr lang="uk-UA" sz="2400" i="1" kern="1200" noProof="0" dirty="0">
              <a:solidFill>
                <a:schemeClr val="bg1"/>
              </a:solidFill>
            </a:rPr>
            <a:t> та завершити встановлення програми.</a:t>
          </a:r>
        </a:p>
      </dsp:txBody>
      <dsp:txXfrm rot="-5400000">
        <a:off x="532639" y="3646188"/>
        <a:ext cx="11493358" cy="44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03.03.2018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48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Picture 2" descr="computer, programmer, scientist icon">
            <a:extLst>
              <a:ext uri="{FF2B5EF4-FFF2-40B4-BE49-F238E27FC236}">
                <a16:creationId xmlns:a16="http://schemas.microsoft.com/office/drawing/2014/main" xmlns="" id="{D694798D-8093-4366-AC56-F093378D9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291E3BB-1EBA-4D3E-A927-944A4AA9B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77703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12 </a:t>
            </a:r>
            <a:r>
              <a:rPr lang="ru-RU" sz="4000" dirty="0" err="1" smtClean="0"/>
              <a:t>Офісні</a:t>
            </a:r>
            <a:r>
              <a:rPr lang="ru-RU" sz="4000" dirty="0" smtClean="0"/>
              <a:t> </a:t>
            </a:r>
            <a:r>
              <a:rPr lang="ru-RU" sz="4000" dirty="0" err="1" smtClean="0"/>
              <a:t>веб-програми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створення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спільних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документів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uk-UA" sz="4300" dirty="0"/>
          </a:p>
        </p:txBody>
      </p:sp>
      <p:pic>
        <p:nvPicPr>
          <p:cNvPr id="8" name="Picture 2" descr="knowledge, learning, school, study icon">
            <a:extLst>
              <a:ext uri="{FF2B5EF4-FFF2-40B4-BE49-F238E27FC236}">
                <a16:creationId xmlns:a16="http://schemas.microsoft.com/office/drawing/2014/main" xmlns="" id="{707642C2-824F-45E0-8966-20DBF9AF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04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567756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Центральну частину вікна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займає </a:t>
            </a:r>
            <a:r>
              <a:rPr lang="uk-UA" sz="2800" b="1" i="1" kern="0" dirty="0">
                <a:solidFill>
                  <a:srgbClr val="FFFF00"/>
                </a:solidFill>
              </a:rPr>
              <a:t>Робоча область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відображаються об'єкти, що містяться на диску. На боковій панелі зліва відображається структура папок диска: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86A121-7043-44E0-BD0C-020BD6AC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83" y="1218867"/>
            <a:ext cx="2743200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F2DDA8-FFCA-49B4-AE00-EFE1749B34E2}"/>
              </a:ext>
            </a:extLst>
          </p:cNvPr>
          <p:cNvSpPr txBox="1"/>
          <p:nvPr/>
        </p:nvSpPr>
        <p:spPr>
          <a:xfrm>
            <a:off x="7557002" y="4618622"/>
            <a:ext cx="4508072" cy="1323439"/>
          </a:xfrm>
          <a:prstGeom prst="wedgeRectCallout">
            <a:avLst>
              <a:gd name="adj1" fmla="val -83069"/>
              <a:gd name="adj2" fmla="val -30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які тимчасово переміщені в кошик в будуть автоматично видалені через 30 днів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00BC3B-C873-4B21-8C0A-6DE13228F1E0}"/>
              </a:ext>
            </a:extLst>
          </p:cNvPr>
          <p:cNvSpPr txBox="1"/>
          <p:nvPr/>
        </p:nvSpPr>
        <p:spPr>
          <a:xfrm>
            <a:off x="7557002" y="3791576"/>
            <a:ext cx="4508072" cy="707886"/>
          </a:xfrm>
          <a:prstGeom prst="wedgeRectCallout">
            <a:avLst>
              <a:gd name="adj1" fmla="val -74463"/>
              <a:gd name="adj2" fmla="val 681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які мають особливу позначку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E80F39-4BC5-45DC-9A9B-7BDAA4782F49}"/>
              </a:ext>
            </a:extLst>
          </p:cNvPr>
          <p:cNvSpPr txBox="1"/>
          <p:nvPr/>
        </p:nvSpPr>
        <p:spPr>
          <a:xfrm>
            <a:off x="7557002" y="2964530"/>
            <a:ext cx="4508072" cy="707886"/>
          </a:xfrm>
          <a:prstGeom prst="wedgeRectCallout">
            <a:avLst>
              <a:gd name="adj1" fmla="val -80200"/>
              <a:gd name="adj2" fmla="val 6167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файлів, з якими працювали останнім часом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C3B55B-8DEF-4E1C-B5BB-4667BE2E9D00}"/>
              </a:ext>
            </a:extLst>
          </p:cNvPr>
          <p:cNvSpPr txBox="1"/>
          <p:nvPr/>
        </p:nvSpPr>
        <p:spPr>
          <a:xfrm>
            <a:off x="7557002" y="2142499"/>
            <a:ext cx="4508072" cy="707886"/>
          </a:xfrm>
          <a:prstGeom prst="wedgeRectCallout">
            <a:avLst>
              <a:gd name="adj1" fmla="val -64628"/>
              <a:gd name="adj2" fmla="val 1008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сховища файлів, наданих для спільної роботи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D0ADAC-DE25-42E6-9B58-6242F0C4A18D}"/>
              </a:ext>
            </a:extLst>
          </p:cNvPr>
          <p:cNvSpPr txBox="1"/>
          <p:nvPr/>
        </p:nvSpPr>
        <p:spPr>
          <a:xfrm>
            <a:off x="7557002" y="1312453"/>
            <a:ext cx="4508072" cy="707886"/>
          </a:xfrm>
          <a:prstGeom prst="wedgeRectCallout">
            <a:avLst>
              <a:gd name="adj1" fmla="val -78355"/>
              <a:gd name="adj2" fmla="val 94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Доступ до сховища файлів, створених особисто</a:t>
            </a:r>
          </a:p>
        </p:txBody>
      </p:sp>
    </p:spTree>
    <p:extLst>
      <p:ext uri="{BB962C8B-B14F-4D97-AF65-F5344CB8AC3E}">
        <p14:creationId xmlns="" xmlns:p14="http://schemas.microsoft.com/office/powerpoint/2010/main" val="4168644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Робочою областю розміщено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інструментів </a:t>
            </a:r>
            <a:r>
              <a:rPr lang="uk-UA" sz="2800" b="1" i="1" kern="0" dirty="0">
                <a:solidFill>
                  <a:srgbClr val="FFFFFF"/>
                </a:solidFill>
              </a:rPr>
              <a:t>з кнопками керування: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0A4608-C240-4E51-8057-09CA7CE9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68" y="2239346"/>
            <a:ext cx="4216964" cy="154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xmlns="" id="{8AF4500D-6052-45C0-A57C-7F99882C64D3}"/>
              </a:ext>
            </a:extLst>
          </p:cNvPr>
          <p:cNvSpPr/>
          <p:nvPr/>
        </p:nvSpPr>
        <p:spPr>
          <a:xfrm>
            <a:off x="72007" y="3868150"/>
            <a:ext cx="3973050" cy="2670302"/>
          </a:xfrm>
          <a:prstGeom prst="wedgeRectCallout">
            <a:avLst>
              <a:gd name="adj1" fmla="val 60586"/>
              <a:gd name="adj2" fmla="val -6858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режимів відображення змісту (у таблиці або списком)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F9935E2F-DCFC-4388-BB7C-57D183F15F9A}"/>
              </a:ext>
            </a:extLst>
          </p:cNvPr>
          <p:cNvSpPr/>
          <p:nvPr/>
        </p:nvSpPr>
        <p:spPr>
          <a:xfrm>
            <a:off x="4110552" y="3868150"/>
            <a:ext cx="3973050" cy="2670302"/>
          </a:xfrm>
          <a:prstGeom prst="wedgeRectCallout">
            <a:avLst>
              <a:gd name="adj1" fmla="val 4904"/>
              <a:gd name="adj2" fmla="val -7189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Відкриття чи приховання панелі з додатковими  відомостями про обраний об'єкт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F79042E8-AFC5-4CE0-9F84-7AB5C6372AA4}"/>
              </a:ext>
            </a:extLst>
          </p:cNvPr>
          <p:cNvSpPr/>
          <p:nvPr/>
        </p:nvSpPr>
        <p:spPr>
          <a:xfrm>
            <a:off x="8149100" y="3868150"/>
            <a:ext cx="3973050" cy="2670302"/>
          </a:xfrm>
          <a:prstGeom prst="wedgeRectCallout">
            <a:avLst>
              <a:gd name="adj1" fmla="val -51272"/>
              <a:gd name="adj2" fmla="val -7336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Налаштування параметрів диска до потреб користувача</a:t>
            </a:r>
          </a:p>
        </p:txBody>
      </p:sp>
    </p:spTree>
    <p:extLst>
      <p:ext uri="{BB962C8B-B14F-4D97-AF65-F5344CB8AC3E}">
        <p14:creationId xmlns="" xmlns:p14="http://schemas.microsoft.com/office/powerpoint/2010/main" val="189386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Використання </a:t>
            </a:r>
            <a:r>
              <a:rPr lang="en-US" sz="3100" dirty="0"/>
              <a:t>G</a:t>
            </a:r>
            <a:r>
              <a:rPr lang="uk-UA" sz="3100" dirty="0" err="1"/>
              <a:t>oogle</a:t>
            </a:r>
            <a:r>
              <a:rPr lang="uk-UA" sz="3100" dirty="0"/>
              <a:t> </a:t>
            </a:r>
            <a:r>
              <a:rPr lang="ru-RU" sz="3100" dirty="0"/>
              <a:t>Д</a:t>
            </a:r>
            <a:r>
              <a:rPr lang="uk-UA" sz="3100" dirty="0" err="1"/>
              <a:t>иск</a:t>
            </a:r>
            <a:r>
              <a:rPr lang="uk-UA" sz="3100" dirty="0"/>
              <a:t> для  збереження електронних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завантажити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файли чи папки з вашого комп'ютера, потрібно: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8995E11-A784-46AC-B226-9AD5B0A0ECFE}"/>
              </a:ext>
            </a:extLst>
          </p:cNvPr>
          <p:cNvGraphicFramePr/>
          <p:nvPr>
            <p:extLst/>
          </p:nvPr>
        </p:nvGraphicFramePr>
        <p:xfrm>
          <a:off x="72008" y="2303255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51861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45191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надати спільний доступ </a:t>
            </a:r>
            <a:r>
              <a:rPr lang="uk-UA" sz="2800" b="1" i="1" kern="0" dirty="0">
                <a:solidFill>
                  <a:srgbClr val="FFFFFF"/>
                </a:solidFill>
              </a:rPr>
              <a:t>до файлів чи папок обраним користувачам,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B55068-8857-4117-8055-A1BCED61D6BF}"/>
              </a:ext>
            </a:extLst>
          </p:cNvPr>
          <p:cNvSpPr txBox="1"/>
          <p:nvPr/>
        </p:nvSpPr>
        <p:spPr>
          <a:xfrm>
            <a:off x="72008" y="2706604"/>
            <a:ext cx="745191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потрібний файл (папку).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24B1D712-A223-426D-89E3-0CE5224D2F65}"/>
              </a:ext>
            </a:extLst>
          </p:cNvPr>
          <p:cNvGrpSpPr/>
          <p:nvPr/>
        </p:nvGrpSpPr>
        <p:grpSpPr>
          <a:xfrm>
            <a:off x="72008" y="3785557"/>
            <a:ext cx="7451914" cy="1815882"/>
            <a:chOff x="72008" y="3785557"/>
            <a:chExt cx="7451914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FDF4204-CA9D-4B9A-A898-AEC916C3C45D}"/>
                </a:ext>
              </a:extLst>
            </p:cNvPr>
            <p:cNvSpPr txBox="1"/>
            <p:nvPr/>
          </p:nvSpPr>
          <p:spPr>
            <a:xfrm>
              <a:off x="72008" y="3785557"/>
              <a:ext cx="7451914" cy="181588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2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Вибрати на панелі інструментів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Надати доступ до</a:t>
              </a:r>
              <a:br>
                <a:rPr lang="uk-UA" sz="2800" b="1" i="1" kern="0" dirty="0">
                  <a:solidFill>
                    <a:srgbClr val="FFFF00"/>
                  </a:solidFill>
                </a:rPr>
              </a:br>
              <a:r>
                <a:rPr lang="uk-UA" sz="2800" b="1" i="1" kern="0" dirty="0" err="1">
                  <a:solidFill>
                    <a:srgbClr val="FFFF00"/>
                  </a:solidFill>
                </a:rPr>
                <a:t>файла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     або команду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Доступ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у контекстному меню об'єкта.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F5F70C2A-CEF0-403E-8AB1-4AF10CE91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9189" y="4644206"/>
              <a:ext cx="638175" cy="552450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726094-9F25-45AB-A1BD-50EA5354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314" y="1196763"/>
            <a:ext cx="4459080" cy="547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58FB636-DEB2-41E4-AF67-4F65E6592640}"/>
              </a:ext>
            </a:extLst>
          </p:cNvPr>
          <p:cNvSpPr/>
          <p:nvPr/>
        </p:nvSpPr>
        <p:spPr>
          <a:xfrm>
            <a:off x="7599562" y="2525727"/>
            <a:ext cx="4440037" cy="50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7E5033EA-8962-4BAD-8F69-8D39B58827CE}"/>
              </a:ext>
            </a:extLst>
          </p:cNvPr>
          <p:cNvSpPr/>
          <p:nvPr/>
        </p:nvSpPr>
        <p:spPr>
          <a:xfrm rot="18900000">
            <a:off x="8569205" y="18598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428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Надання спільного доступу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EA3A86-436A-4012-B8AE-4DFF9E2CEA9B}"/>
              </a:ext>
            </a:extLst>
          </p:cNvPr>
          <p:cNvSpPr txBox="1"/>
          <p:nvPr/>
        </p:nvSpPr>
        <p:spPr>
          <a:xfrm>
            <a:off x="72008" y="1822511"/>
            <a:ext cx="5394514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що відкрилося, увести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Користувачі</a:t>
            </a:r>
            <a:r>
              <a:rPr lang="uk-UA" sz="2800" b="1" i="1" kern="0" dirty="0">
                <a:solidFill>
                  <a:srgbClr val="FFFFFF"/>
                </a:solidFill>
              </a:rPr>
              <a:t> адреси електронних поштових скриньок тих осіб, яким потрібно надати доступ (доступ можна надати тільки для користувачів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Gmail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EFA24D-FFBE-40D0-AEE7-2152555F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88" y="1822511"/>
            <a:ext cx="6500062" cy="344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215DB02-0E36-472E-B9ED-604F975C0390}"/>
              </a:ext>
            </a:extLst>
          </p:cNvPr>
          <p:cNvSpPr/>
          <p:nvPr/>
        </p:nvSpPr>
        <p:spPr>
          <a:xfrm>
            <a:off x="5911364" y="3260035"/>
            <a:ext cx="5160827" cy="5875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13EE097A-5702-40EC-AB4C-8C13CD080541}"/>
              </a:ext>
            </a:extLst>
          </p:cNvPr>
          <p:cNvSpPr/>
          <p:nvPr/>
        </p:nvSpPr>
        <p:spPr>
          <a:xfrm rot="18900000">
            <a:off x="6749439" y="25846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62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Спільне використання документів</a:t>
            </a:r>
            <a:br>
              <a:rPr lang="uk-UA" sz="3100" dirty="0"/>
            </a:br>
            <a:r>
              <a:rPr lang="uk-UA" sz="3100" dirty="0"/>
              <a:t>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доступ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(папки) можна надати, використавши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Посилання для спільного доступу</a:t>
            </a:r>
            <a:r>
              <a:rPr lang="uk-UA" sz="2800" b="1" i="1" kern="0" dirty="0">
                <a:solidFill>
                  <a:srgbClr val="FFFFFF"/>
                </a:solidFill>
              </a:rPr>
              <a:t>. Виконання цієї команди автоматично формує посилання на даний файл. Для цього потрібно: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F2CF129-CB75-410C-80E2-5CE599D7FDD6}"/>
              </a:ext>
            </a:extLst>
          </p:cNvPr>
          <p:cNvGraphicFramePr/>
          <p:nvPr>
            <p:extLst/>
          </p:nvPr>
        </p:nvGraphicFramePr>
        <p:xfrm>
          <a:off x="72008" y="3140765"/>
          <a:ext cx="12050142" cy="35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4482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Синхронізація даних на </a:t>
            </a:r>
            <a:r>
              <a:rPr lang="uk-UA" sz="3100" dirty="0" err="1"/>
              <a:t>Google</a:t>
            </a:r>
            <a:r>
              <a:rPr lang="uk-UA" sz="3100" dirty="0"/>
              <a:t> Диск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програми-</a:t>
            </a:r>
            <a:r>
              <a:rPr lang="uk-UA" sz="2800" b="1" i="1" kern="0" dirty="0" err="1">
                <a:solidFill>
                  <a:srgbClr val="FFFFFF"/>
                </a:solidFill>
              </a:rPr>
              <a:t>агента</a:t>
            </a:r>
            <a:r>
              <a:rPr lang="uk-UA" sz="2800" b="1" i="1" kern="0" dirty="0">
                <a:solidFill>
                  <a:srgbClr val="FFFFFF"/>
                </a:solidFill>
              </a:rPr>
              <a:t> хмарного сервісу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слід: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566C43ED-C983-43C3-A38A-357E3D0DE521}"/>
              </a:ext>
            </a:extLst>
          </p:cNvPr>
          <p:cNvGraphicFramePr/>
          <p:nvPr>
            <p:extLst/>
          </p:nvPr>
        </p:nvGraphicFramePr>
        <p:xfrm>
          <a:off x="72008" y="2303255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74037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2822F-1449-4EF9-90CA-14F4DC0B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FC42822F-1449-4EF9-90CA-14F4DC0B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306C96-E582-47E4-ACF3-2809B2D5C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0306C96-E582-47E4-ACF3-2809B2D5C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документів засобами онлайн-редакторів середовища </a:t>
            </a:r>
            <a:r>
              <a:rPr lang="en-US" sz="3000" dirty="0"/>
              <a:t>G</a:t>
            </a:r>
            <a:r>
              <a:rPr lang="uk-UA" sz="3000" dirty="0" err="1"/>
              <a:t>oogle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нових електронних документів у хмарному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використати  відповідні  онлайн-редактори: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5CF4D26-E866-43F4-8202-74A955BEC763}"/>
              </a:ext>
            </a:extLst>
          </p:cNvPr>
          <p:cNvSpPr/>
          <p:nvPr/>
        </p:nvSpPr>
        <p:spPr>
          <a:xfrm>
            <a:off x="72008" y="2692609"/>
            <a:ext cx="2412775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 err="1">
                <a:solidFill>
                  <a:srgbClr val="FFFFFF"/>
                </a:solidFill>
              </a:rPr>
              <a:t>Докумен</a:t>
            </a:r>
            <a:r>
              <a:rPr lang="uk-UA" sz="2800" b="1" i="1" kern="0" dirty="0">
                <a:solidFill>
                  <a:srgbClr val="FFFFFF"/>
                </a:solidFill>
              </a:rPr>
              <a:t>-ти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8321D32-D106-4084-B6E4-F0DC97AFA4E6}"/>
              </a:ext>
            </a:extLst>
          </p:cNvPr>
          <p:cNvSpPr/>
          <p:nvPr/>
        </p:nvSpPr>
        <p:spPr>
          <a:xfrm>
            <a:off x="4110553" y="2692609"/>
            <a:ext cx="2539883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Таблиці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18EB0C9-0951-4F2F-BF6B-3A3D8CFE0AF0}"/>
              </a:ext>
            </a:extLst>
          </p:cNvPr>
          <p:cNvSpPr/>
          <p:nvPr/>
        </p:nvSpPr>
        <p:spPr>
          <a:xfrm>
            <a:off x="8149101" y="2692609"/>
            <a:ext cx="2357971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Презента-ції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4CA8E73-85D3-4135-8718-67093FC61FE2}"/>
              </a:ext>
            </a:extLst>
          </p:cNvPr>
          <p:cNvSpPr/>
          <p:nvPr/>
        </p:nvSpPr>
        <p:spPr>
          <a:xfrm>
            <a:off x="72007" y="4630738"/>
            <a:ext cx="2412776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Малюнки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96C9BFE-6B20-4AA8-BF91-27A2293311F4}"/>
              </a:ext>
            </a:extLst>
          </p:cNvPr>
          <p:cNvSpPr/>
          <p:nvPr/>
        </p:nvSpPr>
        <p:spPr>
          <a:xfrm>
            <a:off x="4110552" y="4630738"/>
            <a:ext cx="2539884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Карти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A92ABD1-ADF6-4376-9990-6DD4C0614557}"/>
              </a:ext>
            </a:extLst>
          </p:cNvPr>
          <p:cNvSpPr/>
          <p:nvPr/>
        </p:nvSpPr>
        <p:spPr>
          <a:xfrm>
            <a:off x="8149100" y="4630738"/>
            <a:ext cx="2357972" cy="18396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Форми</a:t>
            </a:r>
          </a:p>
        </p:txBody>
      </p:sp>
      <p:pic>
        <p:nvPicPr>
          <p:cNvPr id="13" name="Picture 2" descr="docs, google icon">
            <a:extLst>
              <a:ext uri="{FF2B5EF4-FFF2-40B4-BE49-F238E27FC236}">
                <a16:creationId xmlns:a16="http://schemas.microsoft.com/office/drawing/2014/main" xmlns="" id="{F2599449-1BD6-49BA-B804-7D4CF358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01" y="2675664"/>
            <a:ext cx="1955074" cy="195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езультат пошуку зображень за запитом &quot;Google Sheets&quot;">
            <a:extLst>
              <a:ext uri="{FF2B5EF4-FFF2-40B4-BE49-F238E27FC236}">
                <a16:creationId xmlns:a16="http://schemas.microsoft.com/office/drawing/2014/main" xmlns="" id="{7BF42A47-BB3E-4FBD-A775-2825514B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66" y="2651331"/>
            <a:ext cx="1933540" cy="1933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Google Slides&quot;">
            <a:extLst>
              <a:ext uri="{FF2B5EF4-FFF2-40B4-BE49-F238E27FC236}">
                <a16:creationId xmlns:a16="http://schemas.microsoft.com/office/drawing/2014/main" xmlns="" id="{8CDE91C5-D214-4A0C-8B18-C67F438D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476" y="2692609"/>
            <a:ext cx="1521674" cy="1859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xmlns="" id="{82DE17CF-79D6-4CAF-908F-C6659078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61" y="4653344"/>
            <a:ext cx="1479189" cy="1817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ьтат пошуку зображень за запитом &quot;Google Drawings&quot;">
            <a:extLst>
              <a:ext uri="{FF2B5EF4-FFF2-40B4-BE49-F238E27FC236}">
                <a16:creationId xmlns:a16="http://schemas.microsoft.com/office/drawing/2014/main" xmlns="" id="{DFB05395-9642-4B67-A83A-177CCA87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98" y="4630738"/>
            <a:ext cx="2223123" cy="1839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Результат пошуку зображень за запитом &quot;Google Maps&quot;">
            <a:extLst>
              <a:ext uri="{FF2B5EF4-FFF2-40B4-BE49-F238E27FC236}">
                <a16:creationId xmlns:a16="http://schemas.microsoft.com/office/drawing/2014/main" xmlns="" id="{5E950D57-D5C1-4B2D-AAD7-79519719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40" y="4695722"/>
            <a:ext cx="1635503" cy="1635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документів засобами онлайн-редакторів середовища </a:t>
            </a:r>
            <a:r>
              <a:rPr lang="en-US" sz="3000" dirty="0"/>
              <a:t>G</a:t>
            </a:r>
            <a:r>
              <a:rPr lang="uk-UA" sz="3000" dirty="0" err="1"/>
              <a:t>oogle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створення нового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257915-7EAF-4DF5-8F87-5D921F33CAA2}"/>
              </a:ext>
            </a:extLst>
          </p:cNvPr>
          <p:cNvSpPr txBox="1"/>
          <p:nvPr/>
        </p:nvSpPr>
        <p:spPr>
          <a:xfrm>
            <a:off x="72008" y="1801824"/>
            <a:ext cx="858497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в </a:t>
            </a:r>
            <a:r>
              <a:rPr lang="uk-UA" sz="2800" b="1" i="1" kern="0" dirty="0">
                <a:solidFill>
                  <a:srgbClr val="FFFF00"/>
                </a:solidFill>
              </a:rPr>
              <a:t>Робочій області </a:t>
            </a:r>
            <a:r>
              <a:rPr lang="uk-UA" sz="2800" b="1" i="1" kern="0" dirty="0">
                <a:solidFill>
                  <a:srgbClr val="FFFFFF"/>
                </a:solidFill>
              </a:rPr>
              <a:t>диска потрібну папку або створити нову.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88B93E-F362-469B-BC3D-999DEB4EE529}"/>
              </a:ext>
            </a:extLst>
          </p:cNvPr>
          <p:cNvSpPr txBox="1"/>
          <p:nvPr/>
        </p:nvSpPr>
        <p:spPr>
          <a:xfrm>
            <a:off x="81903" y="2837772"/>
            <a:ext cx="858497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потрібний редактор: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Документи</a:t>
            </a:r>
            <a:r>
              <a:rPr lang="uk-UA" sz="2800" b="1" i="1" kern="0" dirty="0">
                <a:solidFill>
                  <a:srgbClr val="FFFFFF"/>
                </a:solidFill>
              </a:rPr>
              <a:t>, 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Презентації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Малюнки </a:t>
            </a:r>
            <a:r>
              <a:rPr lang="uk-UA" sz="2800" b="1" i="1" kern="0" dirty="0">
                <a:solidFill>
                  <a:srgbClr val="FFFFFF"/>
                </a:solidFill>
              </a:rPr>
              <a:t>або інший.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310FDC-2553-4E0E-9CD6-E6D7DD7CFCBF}"/>
              </a:ext>
            </a:extLst>
          </p:cNvPr>
          <p:cNvSpPr txBox="1"/>
          <p:nvPr/>
        </p:nvSpPr>
        <p:spPr>
          <a:xfrm>
            <a:off x="81903" y="5166382"/>
            <a:ext cx="858497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Розпочати роботу зі створення відповідного електронного документа.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797A46-9476-4137-840C-90EA899B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888" y="1801824"/>
            <a:ext cx="3297796" cy="494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847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015263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Цікавим і корисним сервісом хмарного середовища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є онлайн-редактор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Форми</a:t>
            </a:r>
            <a:r>
              <a:rPr lang="uk-UA" sz="2800" b="1" i="1" kern="0" dirty="0">
                <a:solidFill>
                  <a:srgbClr val="FFFFFF"/>
                </a:solidFill>
              </a:rPr>
              <a:t>, який надає можливість створити принципово новий тип документів. Використовуючи цей редактор, можна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3405F-E336-4867-BCCC-D8FF47F5AE28}"/>
              </a:ext>
            </a:extLst>
          </p:cNvPr>
          <p:cNvSpPr txBox="1"/>
          <p:nvPr/>
        </p:nvSpPr>
        <p:spPr>
          <a:xfrm>
            <a:off x="367748" y="3532454"/>
            <a:ext cx="117544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анкети для проведення онлайн-опитувань,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CF85D7-219D-4C8E-90B5-11688A2AEDCC}"/>
              </a:ext>
            </a:extLst>
          </p:cNvPr>
          <p:cNvSpPr txBox="1"/>
          <p:nvPr/>
        </p:nvSpPr>
        <p:spPr>
          <a:xfrm>
            <a:off x="367748" y="4138166"/>
            <a:ext cx="117544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зібрати відповіді респондентів в електронній таблиці та автоматично отримати зведені статистичні результати, подавши їх у вигляді діаграм.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1745E-AC0D-4D3B-8D0E-A6BDB2CE203A}"/>
              </a:ext>
            </a:extLst>
          </p:cNvPr>
          <p:cNvSpPr txBox="1"/>
          <p:nvPr/>
        </p:nvSpPr>
        <p:spPr>
          <a:xfrm>
            <a:off x="367748" y="5638963"/>
            <a:ext cx="117544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цього сервісу можна створити також і тести.</a:t>
            </a:r>
          </a:p>
        </p:txBody>
      </p:sp>
      <p:pic>
        <p:nvPicPr>
          <p:cNvPr id="9" name="Picture 6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xmlns="" id="{57EBBE7A-8AF8-4B7F-B938-9654211D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31" y="1123019"/>
            <a:ext cx="2409435" cy="2409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511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</a:t>
            </a:r>
            <a:r>
              <a:rPr lang="ru-RU" dirty="0"/>
              <a:t>12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3EC7AB-C6D9-4AC3-976B-459CC3B25C16}"/>
              </a:ext>
            </a:extLst>
          </p:cNvPr>
          <p:cNvSpPr txBox="1"/>
          <p:nvPr/>
        </p:nvSpPr>
        <p:spPr>
          <a:xfrm>
            <a:off x="3390313" y="2929715"/>
            <a:ext cx="8581291" cy="20313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</a:rPr>
              <a:t>Групу з трьох учнів, які спільно працюватимуть над виконанням практичної роботи.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E:\9-А(Б)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</a:t>
            </a:r>
            <a:r>
              <a:rPr lang="uk-UA" sz="2700" b="1" i="1" u="sng" dirty="0">
                <a:solidFill>
                  <a:srgbClr val="002060"/>
                </a:solidFill>
              </a:rPr>
              <a:t>48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08E7EB-5E19-43FC-A068-DCEAA2860568}"/>
              </a:ext>
            </a:extLst>
          </p:cNvPr>
          <p:cNvSpPr txBox="1"/>
          <p:nvPr/>
        </p:nvSpPr>
        <p:spPr>
          <a:xfrm>
            <a:off x="3390314" y="5082139"/>
            <a:ext cx="8581291" cy="124649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5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5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5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500" b="1" i="1" u="sng" dirty="0">
              <a:solidFill>
                <a:schemeClr val="bg1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283FCB52-2DAB-4F51-A557-EA7F19670CB4}"/>
              </a:ext>
            </a:extLst>
          </p:cNvPr>
          <p:cNvSpPr/>
          <p:nvPr/>
        </p:nvSpPr>
        <p:spPr>
          <a:xfrm>
            <a:off x="126608" y="1239149"/>
            <a:ext cx="3123027" cy="15694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CCA38A97-5EB5-4BF5-ABE0-2350D1B655EC}"/>
              </a:ext>
            </a:extLst>
          </p:cNvPr>
          <p:cNvSpPr/>
          <p:nvPr/>
        </p:nvSpPr>
        <p:spPr>
          <a:xfrm>
            <a:off x="126608" y="2929714"/>
            <a:ext cx="3123027" cy="20313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555B3E6F-BE37-49CB-8037-FE399E2D0CD4}"/>
              </a:ext>
            </a:extLst>
          </p:cNvPr>
          <p:cNvSpPr/>
          <p:nvPr/>
        </p:nvSpPr>
        <p:spPr>
          <a:xfrm>
            <a:off x="126608" y="5082139"/>
            <a:ext cx="3123027" cy="1246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96C732-4434-4440-B64C-B826CDB12F2A}"/>
              </a:ext>
            </a:extLst>
          </p:cNvPr>
          <p:cNvSpPr txBox="1"/>
          <p:nvPr/>
        </p:nvSpPr>
        <p:spPr>
          <a:xfrm>
            <a:off x="3390314" y="1238956"/>
            <a:ext cx="8581291" cy="156966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Як працювати з офісними веб-програмами на </a:t>
            </a:r>
            <a:r>
              <a:rPr lang="en-US" sz="2400" b="1" i="1" dirty="0">
                <a:solidFill>
                  <a:schemeClr val="bg1"/>
                </a:solidFill>
              </a:rPr>
              <a:t>Google </a:t>
            </a:r>
            <a:r>
              <a:rPr lang="uk-UA" sz="2400" b="1" i="1" dirty="0">
                <a:solidFill>
                  <a:schemeClr val="bg1"/>
                </a:solidFill>
              </a:rPr>
              <a:t>Диску;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як організовувати опитування з використанням онлайнових форм.</a:t>
            </a:r>
          </a:p>
        </p:txBody>
      </p:sp>
    </p:spTree>
    <p:extLst>
      <p:ext uri="{BB962C8B-B14F-4D97-AF65-F5344CB8AC3E}">
        <p14:creationId xmlns="" xmlns:p14="http://schemas.microsoft.com/office/powerpoint/2010/main" val="2426454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4403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редактора форм потрібно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виконати: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63DF21-5610-43E3-86B8-D63A37C2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81" y="1196763"/>
            <a:ext cx="7464570" cy="512390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0DD536E-8B62-4629-AC9E-EECFD15FA0BE}"/>
              </a:ext>
            </a:extLst>
          </p:cNvPr>
          <p:cNvSpPr/>
          <p:nvPr/>
        </p:nvSpPr>
        <p:spPr>
          <a:xfrm>
            <a:off x="4699635" y="1943239"/>
            <a:ext cx="1253490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44BC27B5-9F61-42B8-9A2C-B422C35AFB7F}"/>
              </a:ext>
            </a:extLst>
          </p:cNvPr>
          <p:cNvSpPr/>
          <p:nvPr/>
        </p:nvSpPr>
        <p:spPr>
          <a:xfrm rot="18900000">
            <a:off x="5445958" y="13187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55B8D9-80F4-42E3-8A77-CC97C758E14D}"/>
              </a:ext>
            </a:extLst>
          </p:cNvPr>
          <p:cNvSpPr txBox="1"/>
          <p:nvPr/>
        </p:nvSpPr>
        <p:spPr>
          <a:xfrm>
            <a:off x="72008" y="3164710"/>
            <a:ext cx="4440357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Створити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600" b="1" i="1" kern="0" dirty="0">
                <a:solidFill>
                  <a:schemeClr val="bg1"/>
                </a:solidFill>
              </a:rPr>
              <a:t> Більше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600" b="1" i="1" kern="0" dirty="0">
                <a:solidFill>
                  <a:schemeClr val="bg1"/>
                </a:solidFill>
              </a:rPr>
              <a:t> </a:t>
            </a:r>
            <a:r>
              <a:rPr lang="en-US" sz="3600" b="1" i="1" kern="0" dirty="0">
                <a:solidFill>
                  <a:srgbClr val="FFFF00"/>
                </a:solidFill>
              </a:rPr>
              <a:t>Google </a:t>
            </a:r>
            <a:r>
              <a:rPr lang="uk-UA" sz="3600" b="1" i="1" kern="0" dirty="0">
                <a:solidFill>
                  <a:srgbClr val="FFFF00"/>
                </a:solidFill>
              </a:rPr>
              <a:t>Форми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54DDF12-2B96-43B3-8A5B-D7C4F3C04D63}"/>
              </a:ext>
            </a:extLst>
          </p:cNvPr>
          <p:cNvSpPr/>
          <p:nvPr/>
        </p:nvSpPr>
        <p:spPr>
          <a:xfrm>
            <a:off x="4758809" y="5296039"/>
            <a:ext cx="3898173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55193A7D-CCFC-45BE-BEFB-4ED207F517BF}"/>
              </a:ext>
            </a:extLst>
          </p:cNvPr>
          <p:cNvSpPr/>
          <p:nvPr/>
        </p:nvSpPr>
        <p:spPr>
          <a:xfrm rot="18900000">
            <a:off x="7989915" y="47212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A8E3CBD-5DCA-40A9-B70D-CF474FF569ED}"/>
              </a:ext>
            </a:extLst>
          </p:cNvPr>
          <p:cNvSpPr/>
          <p:nvPr/>
        </p:nvSpPr>
        <p:spPr>
          <a:xfrm>
            <a:off x="8656982" y="5460170"/>
            <a:ext cx="3465169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4F6E3AC8-3268-46CF-9A89-C6993606FE16}"/>
              </a:ext>
            </a:extLst>
          </p:cNvPr>
          <p:cNvSpPr/>
          <p:nvPr/>
        </p:nvSpPr>
        <p:spPr>
          <a:xfrm rot="18900000">
            <a:off x="9540770" y="47787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086727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алгоритм проведення опитування за допомогою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Форми </a:t>
            </a:r>
            <a:r>
              <a:rPr lang="uk-UA" sz="2800" b="1" i="1" kern="0" dirty="0">
                <a:solidFill>
                  <a:srgbClr val="FFFFFF"/>
                </a:solidFill>
              </a:rPr>
              <a:t>виглядає так: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5CE2-91E4-4BBC-ABCB-963E64F20261}"/>
              </a:ext>
            </a:extLst>
          </p:cNvPr>
          <p:cNvSpPr txBox="1"/>
          <p:nvPr/>
        </p:nvSpPr>
        <p:spPr>
          <a:xfrm>
            <a:off x="327990" y="2238308"/>
            <a:ext cx="1179415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форму.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03ADBD-E7DF-44A0-A2A4-95A35F4FBF1F}"/>
              </a:ext>
            </a:extLst>
          </p:cNvPr>
          <p:cNvSpPr txBox="1"/>
          <p:nvPr/>
        </p:nvSpPr>
        <p:spPr>
          <a:xfrm>
            <a:off x="327990" y="2857355"/>
            <a:ext cx="1179415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її вигляд у форматі анкети в режимі введення відповідей.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14ADC1-3B6B-4486-8E0B-AB1787A1E078}"/>
              </a:ext>
            </a:extLst>
          </p:cNvPr>
          <p:cNvSpPr txBox="1"/>
          <p:nvPr/>
        </p:nvSpPr>
        <p:spPr>
          <a:xfrm>
            <a:off x="327990" y="3907289"/>
            <a:ext cx="11794159" cy="1384995"/>
          </a:xfrm>
          <a:prstGeom prst="rect">
            <a:avLst/>
          </a:prstGeom>
          <a:solidFill>
            <a:srgbClr val="E96F1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Надіслати посилання на анкету потрібним користувачам або опублікувати в Інтернеті для загального доступу.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E5C122-C116-4A15-9F87-241159D4241F}"/>
              </a:ext>
            </a:extLst>
          </p:cNvPr>
          <p:cNvSpPr txBox="1"/>
          <p:nvPr/>
        </p:nvSpPr>
        <p:spPr>
          <a:xfrm>
            <a:off x="327990" y="5388111"/>
            <a:ext cx="1179415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Дочекатися завершення терміну надання відповідей.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774430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Загальний алгоритм проведення опитування за допомогою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Форми </a:t>
            </a:r>
            <a:r>
              <a:rPr lang="uk-UA" sz="2800" b="1" i="1" kern="0" dirty="0">
                <a:solidFill>
                  <a:srgbClr val="FFFFFF"/>
                </a:solidFill>
              </a:rPr>
              <a:t>виглядає так: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5CE2-91E4-4BBC-ABCB-963E64F20261}"/>
              </a:ext>
            </a:extLst>
          </p:cNvPr>
          <p:cNvSpPr txBox="1"/>
          <p:nvPr/>
        </p:nvSpPr>
        <p:spPr>
          <a:xfrm>
            <a:off x="327990" y="2238308"/>
            <a:ext cx="1179415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Заблокувати можливість надання відповідей після завершення терміну опитування.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03ADBD-E7DF-44A0-A2A4-95A35F4FBF1F}"/>
              </a:ext>
            </a:extLst>
          </p:cNvPr>
          <p:cNvSpPr txBox="1"/>
          <p:nvPr/>
        </p:nvSpPr>
        <p:spPr>
          <a:xfrm>
            <a:off x="327990" y="3288242"/>
            <a:ext cx="1179415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зведені результати опитування.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14ADC1-3B6B-4486-8E0B-AB1787A1E078}"/>
              </a:ext>
            </a:extLst>
          </p:cNvPr>
          <p:cNvSpPr txBox="1"/>
          <p:nvPr/>
        </p:nvSpPr>
        <p:spPr>
          <a:xfrm>
            <a:off x="327990" y="3907289"/>
            <a:ext cx="11794159" cy="954107"/>
          </a:xfrm>
          <a:prstGeom prst="rect">
            <a:avLst/>
          </a:prstGeom>
          <a:solidFill>
            <a:srgbClr val="E96F1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Опрацювати результати опитування в електронній таблиці (за потреби).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E5C122-C116-4A15-9F87-241159D4241F}"/>
              </a:ext>
            </a:extLst>
          </p:cNvPr>
          <p:cNvSpPr txBox="1"/>
          <p:nvPr/>
        </p:nvSpPr>
        <p:spPr>
          <a:xfrm>
            <a:off x="327990" y="4957223"/>
            <a:ext cx="11794159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Опублікувати результати опитування в Інтернеті (за потреби).</a:t>
            </a:r>
          </a:p>
        </p:txBody>
      </p:sp>
    </p:spTree>
    <p:extLst>
      <p:ext uri="{BB962C8B-B14F-4D97-AF65-F5344CB8AC3E}">
        <p14:creationId xmlns="" xmlns:p14="http://schemas.microsoft.com/office/powerpoint/2010/main" val="885638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та використання спільних електронних закладок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1C073-0F1E-44A5-912F-A2AE9C4AC8F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закладки за допомогою додатка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треба: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7FFAAA-6060-4A7B-8448-1CA917FAA7B6}"/>
              </a:ext>
            </a:extLst>
          </p:cNvPr>
          <p:cNvSpPr txBox="1"/>
          <p:nvPr/>
        </p:nvSpPr>
        <p:spPr>
          <a:xfrm>
            <a:off x="72008" y="2248247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увійти до свого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-акаунта;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CA37F7-2E8C-497D-BF44-9B309FDD5818}"/>
              </a:ext>
            </a:extLst>
          </p:cNvPr>
          <p:cNvSpPr txBox="1"/>
          <p:nvPr/>
        </p:nvSpPr>
        <p:spPr>
          <a:xfrm>
            <a:off x="72008" y="2870848"/>
            <a:ext cx="5195731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у Рядку адреси вікна браузера </a:t>
            </a:r>
            <a:r>
              <a:rPr lang="uk-UA" sz="2800" b="1" i="1" kern="0" dirty="0">
                <a:solidFill>
                  <a:srgbClr val="FFFF00"/>
                </a:solidFill>
              </a:rPr>
              <a:t>https://www.google.com/bookmarks/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A68C43-9E0A-4C59-9275-BA3F53BF486D}"/>
              </a:ext>
            </a:extLst>
          </p:cNvPr>
          <p:cNvSpPr txBox="1"/>
          <p:nvPr/>
        </p:nvSpPr>
        <p:spPr>
          <a:xfrm>
            <a:off x="72008" y="5228032"/>
            <a:ext cx="51957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закладку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8EBE5A-3301-495D-8434-251FADBB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14" y="2868844"/>
            <a:ext cx="6675136" cy="331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C4AE98B7-8C07-40B8-A3DA-A4CF2F3A1BE3}"/>
              </a:ext>
            </a:extLst>
          </p:cNvPr>
          <p:cNvSpPr/>
          <p:nvPr/>
        </p:nvSpPr>
        <p:spPr>
          <a:xfrm>
            <a:off x="5818878" y="5600700"/>
            <a:ext cx="2361026" cy="5048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5A51FEE3-0F80-4D4A-B486-71BEEA70BC36}"/>
              </a:ext>
            </a:extLst>
          </p:cNvPr>
          <p:cNvSpPr/>
          <p:nvPr/>
        </p:nvSpPr>
        <p:spPr>
          <a:xfrm rot="18900000">
            <a:off x="7059794" y="490399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6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та використання спільних електронних закладок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646D13-D10E-454A-8E10-4ED8AF29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80" y="2434883"/>
            <a:ext cx="8749670" cy="365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68F96B-907B-433C-A946-7F7A66D1CD0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EE1D23-E7B2-4DAE-AA72-875A8220CD6D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заповнити текстові поля;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2232ED-B071-46B8-85A6-05AFE7C7B0DF}"/>
              </a:ext>
            </a:extLst>
          </p:cNvPr>
          <p:cNvSpPr txBox="1"/>
          <p:nvPr/>
        </p:nvSpPr>
        <p:spPr>
          <a:xfrm>
            <a:off x="72008" y="2416599"/>
            <a:ext cx="314827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закладку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C76F018-4172-484C-BCE4-AA5619400016}"/>
              </a:ext>
            </a:extLst>
          </p:cNvPr>
          <p:cNvSpPr/>
          <p:nvPr/>
        </p:nvSpPr>
        <p:spPr>
          <a:xfrm>
            <a:off x="10604501" y="5614411"/>
            <a:ext cx="1356360" cy="4079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934D4BD4-EADC-45CB-8132-ABE264088307}"/>
              </a:ext>
            </a:extLst>
          </p:cNvPr>
          <p:cNvSpPr/>
          <p:nvPr/>
        </p:nvSpPr>
        <p:spPr>
          <a:xfrm rot="18900000">
            <a:off x="10979470" y="494662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bookmark, favorite, ribbon, vertical icon">
            <a:extLst>
              <a:ext uri="{FF2B5EF4-FFF2-40B4-BE49-F238E27FC236}">
                <a16:creationId xmlns:a16="http://schemas.microsoft.com/office/drawing/2014/main" xmlns="" id="{B345AB57-0A6A-4593-B214-DF790D4D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9" y="4308967"/>
            <a:ext cx="2240647" cy="2240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964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257-258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354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12</a:t>
            </a:r>
            <a:endParaRPr lang="uk-UA" sz="4400" b="1" i="1" dirty="0"/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i="1" dirty="0">
                <a:solidFill>
                  <a:srgbClr val="002060"/>
                </a:solidFill>
              </a:rPr>
              <a:t>Офісні веб-програми для створення спільних документів. Опитування з використанням онлайн-форм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257-258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88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48</a:t>
            </a: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xmlns="" id="{A8E0F529-48F3-4987-8040-60F2495A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46319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nowledge, learning, school, study icon">
            <a:extLst>
              <a:ext uri="{FF2B5EF4-FFF2-40B4-BE49-F238E27FC236}">
                <a16:creationId xmlns:a16="http://schemas.microsoft.com/office/drawing/2014/main" xmlns="" id="{A4F95BA7-C2FA-4EC3-831A-33569AD7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04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використовувати   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   сервіси  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незалежно   від  типу  операційної системи, оскільки ці сервіси забезпечують підтримку роботи в різних операційних системах: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97AE77A5-E68A-4EBE-BCDB-12A7F1E63DA6}"/>
              </a:ext>
            </a:extLst>
          </p:cNvPr>
          <p:cNvSpPr/>
          <p:nvPr/>
        </p:nvSpPr>
        <p:spPr>
          <a:xfrm>
            <a:off x="7754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Linux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471CD30-B9DB-48A4-8748-D3823C22E744}"/>
              </a:ext>
            </a:extLst>
          </p:cNvPr>
          <p:cNvSpPr/>
          <p:nvPr/>
        </p:nvSpPr>
        <p:spPr>
          <a:xfrm>
            <a:off x="313067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B85F29B-E57B-4B12-BC57-5E2852D30692}"/>
              </a:ext>
            </a:extLst>
          </p:cNvPr>
          <p:cNvSpPr/>
          <p:nvPr/>
        </p:nvSpPr>
        <p:spPr>
          <a:xfrm>
            <a:off x="6183806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B1F5D79F-3A11-47D2-B4BA-D49781F76488}"/>
              </a:ext>
            </a:extLst>
          </p:cNvPr>
          <p:cNvSpPr/>
          <p:nvPr/>
        </p:nvSpPr>
        <p:spPr>
          <a:xfrm>
            <a:off x="9235089" y="3098628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Apple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124" name="Picture 4" descr="Пов’язане зображення">
            <a:extLst>
              <a:ext uri="{FF2B5EF4-FFF2-40B4-BE49-F238E27FC236}">
                <a16:creationId xmlns:a16="http://schemas.microsoft.com/office/drawing/2014/main" xmlns="" id="{53BF648D-9B45-4D0D-AB44-17699010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0" r="21702"/>
          <a:stretch/>
        </p:blipFill>
        <p:spPr bwMode="auto">
          <a:xfrm>
            <a:off x="502891" y="4129547"/>
            <a:ext cx="2036371" cy="241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erface, logo, user, windows icon">
            <a:extLst>
              <a:ext uri="{FF2B5EF4-FFF2-40B4-BE49-F238E27FC236}">
                <a16:creationId xmlns:a16="http://schemas.microsoft.com/office/drawing/2014/main" xmlns="" id="{8FB055AC-68C7-41F2-A4C7-79EF30C6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93" y="4107896"/>
            <a:ext cx="2436228" cy="2436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Android icon&quot;">
            <a:extLst>
              <a:ext uri="{FF2B5EF4-FFF2-40B4-BE49-F238E27FC236}">
                <a16:creationId xmlns:a16="http://schemas.microsoft.com/office/drawing/2014/main" xmlns="" id="{C88B3F70-4B3B-46C1-AE46-93D71660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30" y="3726834"/>
            <a:ext cx="3461811" cy="3461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зультат пошуку зображень за запитом &quot;Apple icon&quot;">
            <a:extLst>
              <a:ext uri="{FF2B5EF4-FFF2-40B4-BE49-F238E27FC236}">
                <a16:creationId xmlns:a16="http://schemas.microsoft.com/office/drawing/2014/main" xmlns="" id="{A1C1F02C-83CF-418D-AEB5-A87D5821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09" y="4148624"/>
            <a:ext cx="2439619" cy="2439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767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Сьогодні найбільш популярними є хмарні середовища: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058BAA6-CD30-4D4D-8A5C-37D0B36848C4}"/>
              </a:ext>
            </a:extLst>
          </p:cNvPr>
          <p:cNvSpPr/>
          <p:nvPr/>
        </p:nvSpPr>
        <p:spPr>
          <a:xfrm>
            <a:off x="72006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Suite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0106E1B-E5CA-4CFE-BFD1-3F629BDF0F09}"/>
              </a:ext>
            </a:extLst>
          </p:cNvPr>
          <p:cNvSpPr/>
          <p:nvPr/>
        </p:nvSpPr>
        <p:spPr>
          <a:xfrm>
            <a:off x="6149818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Office 365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Результат пошуку зображень за запитом &quot;Google suite&quot;">
            <a:extLst>
              <a:ext uri="{FF2B5EF4-FFF2-40B4-BE49-F238E27FC236}">
                <a16:creationId xmlns:a16="http://schemas.microsoft.com/office/drawing/2014/main" xmlns="" id="{5850B4F4-C2E7-4C17-AC6F-F7E2D98D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5" y="2700232"/>
            <a:ext cx="5006054" cy="282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6237BC7-0E5D-459E-B456-DCB6EEC1196B}"/>
              </a:ext>
            </a:extLst>
          </p:cNvPr>
          <p:cNvSpPr/>
          <p:nvPr/>
        </p:nvSpPr>
        <p:spPr>
          <a:xfrm>
            <a:off x="72006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Google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03E9E58-B1D4-42FD-9BCD-02472E35F1D3}"/>
              </a:ext>
            </a:extLst>
          </p:cNvPr>
          <p:cNvSpPr/>
          <p:nvPr/>
        </p:nvSpPr>
        <p:spPr>
          <a:xfrm>
            <a:off x="6149818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Microsoft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pic>
        <p:nvPicPr>
          <p:cNvPr id="7172" name="Picture 4" descr="Результат пошуку зображень за запитом &quot;Office 365&quot;">
            <a:extLst>
              <a:ext uri="{FF2B5EF4-FFF2-40B4-BE49-F238E27FC236}">
                <a16:creationId xmlns:a16="http://schemas.microsoft.com/office/drawing/2014/main" xmlns="" id="{9C296317-77F5-4F18-9DFC-11F023EA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06" y="2752488"/>
            <a:ext cx="5594556" cy="266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34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з вами ознайомимося з хмарними сервісами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C2B92C-227B-4731-8CE7-5A92076D7110}"/>
              </a:ext>
            </a:extLst>
          </p:cNvPr>
          <p:cNvSpPr txBox="1"/>
          <p:nvPr/>
        </p:nvSpPr>
        <p:spPr>
          <a:xfrm>
            <a:off x="72008" y="225840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E8F0A397-2344-479E-B51E-B59A748E2E68}"/>
              </a:ext>
            </a:extLst>
          </p:cNvPr>
          <p:cNvSpPr/>
          <p:nvPr/>
        </p:nvSpPr>
        <p:spPr>
          <a:xfrm>
            <a:off x="72007" y="2880395"/>
            <a:ext cx="288706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Тип онлайн-ресурсу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2D96492-D728-4C4D-804B-8EAFCDCEC652}"/>
              </a:ext>
            </a:extLst>
          </p:cNvPr>
          <p:cNvSpPr/>
          <p:nvPr/>
        </p:nvSpPr>
        <p:spPr>
          <a:xfrm>
            <a:off x="3125137" y="2880395"/>
            <a:ext cx="365507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Назва сервісу українською мовою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0EF6C8D-9582-49E0-9151-08CBF800989F}"/>
              </a:ext>
            </a:extLst>
          </p:cNvPr>
          <p:cNvSpPr/>
          <p:nvPr/>
        </p:nvSpPr>
        <p:spPr>
          <a:xfrm>
            <a:off x="6877451" y="2889150"/>
            <a:ext cx="288706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Назва сервісу англійською мовою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14ECEB2-CD52-4CB4-B056-6F47D191BC3E}"/>
              </a:ext>
            </a:extLst>
          </p:cNvPr>
          <p:cNvSpPr/>
          <p:nvPr/>
        </p:nvSpPr>
        <p:spPr>
          <a:xfrm>
            <a:off x="9861755" y="2882313"/>
            <a:ext cx="2254855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5ABFF94-2EB9-4576-A7AC-643842F110C8}"/>
              </a:ext>
            </a:extLst>
          </p:cNvPr>
          <p:cNvSpPr/>
          <p:nvPr/>
        </p:nvSpPr>
        <p:spPr>
          <a:xfrm>
            <a:off x="72007" y="419729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Поштова служба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B779A3E-B878-495E-8486-E368216F31B1}"/>
              </a:ext>
            </a:extLst>
          </p:cNvPr>
          <p:cNvSpPr/>
          <p:nvPr/>
        </p:nvSpPr>
        <p:spPr>
          <a:xfrm>
            <a:off x="3125137" y="419729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Gmail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E04538-D27B-417D-A11B-16F849BC5131}"/>
              </a:ext>
            </a:extLst>
          </p:cNvPr>
          <p:cNvSpPr/>
          <p:nvPr/>
        </p:nvSpPr>
        <p:spPr>
          <a:xfrm>
            <a:off x="6877451" y="420604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Gmail</a:t>
            </a:r>
          </a:p>
        </p:txBody>
      </p:sp>
      <p:pic>
        <p:nvPicPr>
          <p:cNvPr id="8194" name="Picture 2" descr="gmail, google, logo icon">
            <a:extLst>
              <a:ext uri="{FF2B5EF4-FFF2-40B4-BE49-F238E27FC236}">
                <a16:creationId xmlns:a16="http://schemas.microsoft.com/office/drawing/2014/main" xmlns="" id="{84773E8E-B1A6-484D-936F-2FEDDD66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17" b="13394"/>
          <a:stretch/>
        </p:blipFill>
        <p:spPr bwMode="auto">
          <a:xfrm>
            <a:off x="10166172" y="4222101"/>
            <a:ext cx="1646019" cy="1204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9270A00A-9263-453E-8484-F3032355C05B}"/>
              </a:ext>
            </a:extLst>
          </p:cNvPr>
          <p:cNvSpPr/>
          <p:nvPr/>
        </p:nvSpPr>
        <p:spPr>
          <a:xfrm>
            <a:off x="72007" y="552294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Сховище файлів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DBAF85D-567C-4888-81EC-D6FD818B5040}"/>
              </a:ext>
            </a:extLst>
          </p:cNvPr>
          <p:cNvSpPr/>
          <p:nvPr/>
        </p:nvSpPr>
        <p:spPr>
          <a:xfrm>
            <a:off x="3125137" y="552294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Диск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D6E1BA3-101D-4F49-94CC-9D6E7CDA26AC}"/>
              </a:ext>
            </a:extLst>
          </p:cNvPr>
          <p:cNvSpPr/>
          <p:nvPr/>
        </p:nvSpPr>
        <p:spPr>
          <a:xfrm>
            <a:off x="6877451" y="553170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Drive</a:t>
            </a:r>
          </a:p>
        </p:txBody>
      </p:sp>
      <p:pic>
        <p:nvPicPr>
          <p:cNvPr id="8196" name="Picture 4" descr="drive, google icon">
            <a:extLst>
              <a:ext uri="{FF2B5EF4-FFF2-40B4-BE49-F238E27FC236}">
                <a16:creationId xmlns:a16="http://schemas.microsoft.com/office/drawing/2014/main" xmlns="" id="{851A6275-F4F7-4A4E-A9F7-5A9FCA7B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72" y="5435537"/>
            <a:ext cx="1431218" cy="1431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81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5ABFF94-2EB9-4576-A7AC-643842F110C8}"/>
              </a:ext>
            </a:extLst>
          </p:cNvPr>
          <p:cNvSpPr/>
          <p:nvPr/>
        </p:nvSpPr>
        <p:spPr>
          <a:xfrm>
            <a:off x="72007" y="1513081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B779A3E-B878-495E-8486-E368216F31B1}"/>
              </a:ext>
            </a:extLst>
          </p:cNvPr>
          <p:cNvSpPr/>
          <p:nvPr/>
        </p:nvSpPr>
        <p:spPr>
          <a:xfrm>
            <a:off x="3125137" y="1513081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Документи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E04538-D27B-417D-A11B-16F849BC5131}"/>
              </a:ext>
            </a:extLst>
          </p:cNvPr>
          <p:cNvSpPr/>
          <p:nvPr/>
        </p:nvSpPr>
        <p:spPr>
          <a:xfrm>
            <a:off x="6877451" y="1521836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Docs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9270A00A-9263-453E-8484-F3032355C05B}"/>
              </a:ext>
            </a:extLst>
          </p:cNvPr>
          <p:cNvSpPr/>
          <p:nvPr/>
        </p:nvSpPr>
        <p:spPr>
          <a:xfrm>
            <a:off x="72007" y="2838734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DBAF85D-567C-4888-81EC-D6FD818B5040}"/>
              </a:ext>
            </a:extLst>
          </p:cNvPr>
          <p:cNvSpPr/>
          <p:nvPr/>
        </p:nvSpPr>
        <p:spPr>
          <a:xfrm>
            <a:off x="3125137" y="2838734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Таблиці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D6E1BA3-101D-4F49-94CC-9D6E7CDA26AC}"/>
              </a:ext>
            </a:extLst>
          </p:cNvPr>
          <p:cNvSpPr/>
          <p:nvPr/>
        </p:nvSpPr>
        <p:spPr>
          <a:xfrm>
            <a:off x="6877451" y="2847489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Sheets</a:t>
            </a:r>
          </a:p>
        </p:txBody>
      </p:sp>
      <p:pic>
        <p:nvPicPr>
          <p:cNvPr id="9218" name="Picture 2" descr="docs, google icon">
            <a:extLst>
              <a:ext uri="{FF2B5EF4-FFF2-40B4-BE49-F238E27FC236}">
                <a16:creationId xmlns:a16="http://schemas.microsoft.com/office/drawing/2014/main" xmlns="" id="{CFF45F4A-08B5-4E43-B669-B437AFE7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8" y="1452785"/>
            <a:ext cx="1347925" cy="134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Google Sheets&quot;">
            <a:extLst>
              <a:ext uri="{FF2B5EF4-FFF2-40B4-BE49-F238E27FC236}">
                <a16:creationId xmlns:a16="http://schemas.microsoft.com/office/drawing/2014/main" xmlns="" id="{F0BB8583-2D17-4E5F-8163-B5979B80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8" y="2732738"/>
            <a:ext cx="1412680" cy="1412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8475BD8-C909-4231-B885-823A48246C27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1242B517-8F65-4843-B0F9-4F97B9E8CEE2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Презентації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EEFC969-CC6C-4402-A0AF-C887C13AE8AD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Slides</a:t>
            </a:r>
          </a:p>
        </p:txBody>
      </p:sp>
      <p:pic>
        <p:nvPicPr>
          <p:cNvPr id="9222" name="Picture 6" descr="Результат пошуку зображень за запитом &quot;Google Slides&quot;">
            <a:extLst>
              <a:ext uri="{FF2B5EF4-FFF2-40B4-BE49-F238E27FC236}">
                <a16:creationId xmlns:a16="http://schemas.microsoft.com/office/drawing/2014/main" xmlns="" id="{D459B1E9-0574-4315-82B4-021B61AB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63" y="4134891"/>
            <a:ext cx="1078633" cy="1318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ECA48A7A-D651-409B-A52D-3940C2D434FC}"/>
              </a:ext>
            </a:extLst>
          </p:cNvPr>
          <p:cNvSpPr/>
          <p:nvPr/>
        </p:nvSpPr>
        <p:spPr>
          <a:xfrm>
            <a:off x="72007" y="548271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форм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E55ADF9C-832A-4061-8906-75A981BCBE2C}"/>
              </a:ext>
            </a:extLst>
          </p:cNvPr>
          <p:cNvSpPr/>
          <p:nvPr/>
        </p:nvSpPr>
        <p:spPr>
          <a:xfrm>
            <a:off x="3125137" y="548271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Форми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7A21695D-7ACA-473C-9543-1E60493365A0}"/>
              </a:ext>
            </a:extLst>
          </p:cNvPr>
          <p:cNvSpPr/>
          <p:nvPr/>
        </p:nvSpPr>
        <p:spPr>
          <a:xfrm>
            <a:off x="6877451" y="549147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Forms</a:t>
            </a:r>
          </a:p>
        </p:txBody>
      </p:sp>
      <p:pic>
        <p:nvPicPr>
          <p:cNvPr id="9224" name="Picture 8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xmlns="" id="{E4D80707-251B-4ADB-829D-67D77448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72" y="5485132"/>
            <a:ext cx="1028971" cy="1263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3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5ABFF94-2EB9-4576-A7AC-643842F110C8}"/>
              </a:ext>
            </a:extLst>
          </p:cNvPr>
          <p:cNvSpPr/>
          <p:nvPr/>
        </p:nvSpPr>
        <p:spPr>
          <a:xfrm>
            <a:off x="72007" y="1513081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Графічний векторний редактор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B779A3E-B878-495E-8486-E368216F31B1}"/>
              </a:ext>
            </a:extLst>
          </p:cNvPr>
          <p:cNvSpPr/>
          <p:nvPr/>
        </p:nvSpPr>
        <p:spPr>
          <a:xfrm>
            <a:off x="3125137" y="1513081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Малюнки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E04538-D27B-417D-A11B-16F849BC5131}"/>
              </a:ext>
            </a:extLst>
          </p:cNvPr>
          <p:cNvSpPr/>
          <p:nvPr/>
        </p:nvSpPr>
        <p:spPr>
          <a:xfrm>
            <a:off x="6877451" y="1521836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Drawings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9270A00A-9263-453E-8484-F3032355C05B}"/>
              </a:ext>
            </a:extLst>
          </p:cNvPr>
          <p:cNvSpPr/>
          <p:nvPr/>
        </p:nvSpPr>
        <p:spPr>
          <a:xfrm>
            <a:off x="72007" y="2838734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фотографій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DBAF85D-567C-4888-81EC-D6FD818B5040}"/>
              </a:ext>
            </a:extLst>
          </p:cNvPr>
          <p:cNvSpPr/>
          <p:nvPr/>
        </p:nvSpPr>
        <p:spPr>
          <a:xfrm>
            <a:off x="3125137" y="2838734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Фото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D6E1BA3-101D-4F49-94CC-9D6E7CDA26AC}"/>
              </a:ext>
            </a:extLst>
          </p:cNvPr>
          <p:cNvSpPr/>
          <p:nvPr/>
        </p:nvSpPr>
        <p:spPr>
          <a:xfrm>
            <a:off x="6877451" y="2847489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Photos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8475BD8-C909-4231-B885-823A48246C27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 err="1">
                <a:solidFill>
                  <a:srgbClr val="FFFFFF"/>
                </a:solidFill>
              </a:rPr>
              <a:t>Відеокон-ференції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1242B517-8F65-4843-B0F9-4F97B9E8CEE2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EEFC969-CC6C-4402-A0AF-C887C13AE8AD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Hangouts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ECA48A7A-D651-409B-A52D-3940C2D434FC}"/>
              </a:ext>
            </a:extLst>
          </p:cNvPr>
          <p:cNvSpPr/>
          <p:nvPr/>
        </p:nvSpPr>
        <p:spPr>
          <a:xfrm>
            <a:off x="72007" y="548271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Сервіс</a:t>
            </a:r>
          </a:p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для розміщення</a:t>
            </a:r>
          </a:p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E55ADF9C-832A-4061-8906-75A981BCBE2C}"/>
              </a:ext>
            </a:extLst>
          </p:cNvPr>
          <p:cNvSpPr/>
          <p:nvPr/>
        </p:nvSpPr>
        <p:spPr>
          <a:xfrm>
            <a:off x="3125137" y="548271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7A21695D-7ACA-473C-9543-1E60493365A0}"/>
              </a:ext>
            </a:extLst>
          </p:cNvPr>
          <p:cNvSpPr/>
          <p:nvPr/>
        </p:nvSpPr>
        <p:spPr>
          <a:xfrm>
            <a:off x="6877451" y="549147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YouTube</a:t>
            </a:r>
          </a:p>
        </p:txBody>
      </p:sp>
      <p:pic>
        <p:nvPicPr>
          <p:cNvPr id="25" name="Picture 2" descr="Результат пошуку зображень за запитом &quot;Google Drawings&quot;">
            <a:extLst>
              <a:ext uri="{FF2B5EF4-FFF2-40B4-BE49-F238E27FC236}">
                <a16:creationId xmlns:a16="http://schemas.microsoft.com/office/drawing/2014/main" xmlns="" id="{C2BC9FDE-1653-4F7C-A97A-FB76A8F7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42" y="1521836"/>
            <a:ext cx="1591418" cy="1316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Результат пошуку зображень за запитом &quot;Google Photos&quot;">
            <a:extLst>
              <a:ext uri="{FF2B5EF4-FFF2-40B4-BE49-F238E27FC236}">
                <a16:creationId xmlns:a16="http://schemas.microsoft.com/office/drawing/2014/main" xmlns="" id="{7684B5EA-1F87-4C40-9453-E4B3A3DD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19" y="2849715"/>
            <a:ext cx="1227263" cy="122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ьтат пошуку зображень за запитом &quot;Hangouts&quot;">
            <a:extLst>
              <a:ext uri="{FF2B5EF4-FFF2-40B4-BE49-F238E27FC236}">
                <a16:creationId xmlns:a16="http://schemas.microsoft.com/office/drawing/2014/main" xmlns="" id="{47FB6599-538B-4276-B805-9B29EBD2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136" y="4113917"/>
            <a:ext cx="1330427" cy="1330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ьтат пошуку зображень за запитом &quot;YouTube&quot;">
            <a:extLst>
              <a:ext uri="{FF2B5EF4-FFF2-40B4-BE49-F238E27FC236}">
                <a16:creationId xmlns:a16="http://schemas.microsoft.com/office/drawing/2014/main" xmlns="" id="{0B856129-4CE4-41E0-8E52-7280630D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55" y="5609457"/>
            <a:ext cx="2107080" cy="884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5155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5ABFF94-2EB9-4576-A7AC-643842F110C8}"/>
              </a:ext>
            </a:extLst>
          </p:cNvPr>
          <p:cNvSpPr/>
          <p:nvPr/>
        </p:nvSpPr>
        <p:spPr>
          <a:xfrm>
            <a:off x="72007" y="1513081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Пошукова служба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B779A3E-B878-495E-8486-E368216F31B1}"/>
              </a:ext>
            </a:extLst>
          </p:cNvPr>
          <p:cNvSpPr/>
          <p:nvPr/>
        </p:nvSpPr>
        <p:spPr>
          <a:xfrm>
            <a:off x="3125137" y="1513081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Пошук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E04538-D27B-417D-A11B-16F849BC5131}"/>
              </a:ext>
            </a:extLst>
          </p:cNvPr>
          <p:cNvSpPr/>
          <p:nvPr/>
        </p:nvSpPr>
        <p:spPr>
          <a:xfrm>
            <a:off x="6877451" y="1521836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Search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9270A00A-9263-453E-8484-F3032355C05B}"/>
              </a:ext>
            </a:extLst>
          </p:cNvPr>
          <p:cNvSpPr/>
          <p:nvPr/>
        </p:nvSpPr>
        <p:spPr>
          <a:xfrm>
            <a:off x="72007" y="2838734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Перекладач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DBAF85D-567C-4888-81EC-D6FD818B5040}"/>
              </a:ext>
            </a:extLst>
          </p:cNvPr>
          <p:cNvSpPr/>
          <p:nvPr/>
        </p:nvSpPr>
        <p:spPr>
          <a:xfrm>
            <a:off x="3125137" y="2838734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Перекладач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D6E1BA3-101D-4F49-94CC-9D6E7CDA26AC}"/>
              </a:ext>
            </a:extLst>
          </p:cNvPr>
          <p:cNvSpPr/>
          <p:nvPr/>
        </p:nvSpPr>
        <p:spPr>
          <a:xfrm>
            <a:off x="6877451" y="2847489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Translate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8475BD8-C909-4231-B885-823A48246C27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Електронний календар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1242B517-8F65-4843-B0F9-4F97B9E8CEE2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Календар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EEFC969-CC6C-4402-A0AF-C887C13AE8AD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Calendar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ECA48A7A-D651-409B-A52D-3940C2D434FC}"/>
              </a:ext>
            </a:extLst>
          </p:cNvPr>
          <p:cNvSpPr/>
          <p:nvPr/>
        </p:nvSpPr>
        <p:spPr>
          <a:xfrm>
            <a:off x="72007" y="548271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сайтів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E55ADF9C-832A-4061-8906-75A981BCBE2C}"/>
              </a:ext>
            </a:extLst>
          </p:cNvPr>
          <p:cNvSpPr/>
          <p:nvPr/>
        </p:nvSpPr>
        <p:spPr>
          <a:xfrm>
            <a:off x="3125137" y="548271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Сайти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7A21695D-7ACA-473C-9543-1E60493365A0}"/>
              </a:ext>
            </a:extLst>
          </p:cNvPr>
          <p:cNvSpPr/>
          <p:nvPr/>
        </p:nvSpPr>
        <p:spPr>
          <a:xfrm>
            <a:off x="6877451" y="549147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Sites</a:t>
            </a:r>
          </a:p>
        </p:txBody>
      </p:sp>
      <p:pic>
        <p:nvPicPr>
          <p:cNvPr id="11266" name="Picture 2" descr="Результат пошуку зображень за запитом &quot;Google Search&quot;">
            <a:extLst>
              <a:ext uri="{FF2B5EF4-FFF2-40B4-BE49-F238E27FC236}">
                <a16:creationId xmlns:a16="http://schemas.microsoft.com/office/drawing/2014/main" xmlns="" id="{0D15015D-C2F7-4CCF-A006-21524C58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91" y="1412821"/>
            <a:ext cx="1413718" cy="141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 пошуку зображень за запитом &quot;Google Translate&quot;">
            <a:extLst>
              <a:ext uri="{FF2B5EF4-FFF2-40B4-BE49-F238E27FC236}">
                <a16:creationId xmlns:a16="http://schemas.microsoft.com/office/drawing/2014/main" xmlns="" id="{8F53D7CE-8869-408C-B57F-CD7ABC1F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13" y="2847107"/>
            <a:ext cx="1222273" cy="1222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в’язане зображення">
            <a:extLst>
              <a:ext uri="{FF2B5EF4-FFF2-40B4-BE49-F238E27FC236}">
                <a16:creationId xmlns:a16="http://schemas.microsoft.com/office/drawing/2014/main" xmlns="" id="{8BDF9FB1-8F54-47FE-B9C5-A2E8F6712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30" t="16604" r="16739" b="17256"/>
          <a:stretch/>
        </p:blipFill>
        <p:spPr bwMode="auto">
          <a:xfrm>
            <a:off x="10366627" y="4162233"/>
            <a:ext cx="1307443" cy="1309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езультат пошуку зображень за запитом &quot;Google Sites&quot;">
            <a:extLst>
              <a:ext uri="{FF2B5EF4-FFF2-40B4-BE49-F238E27FC236}">
                <a16:creationId xmlns:a16="http://schemas.microsoft.com/office/drawing/2014/main" xmlns="" id="{9153E9F2-4C61-479B-BAFD-FB57918C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63" y="5471807"/>
            <a:ext cx="1375284" cy="1375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395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персонального навчального середовища та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05ABFF94-2EB9-4576-A7AC-643842F110C8}"/>
              </a:ext>
            </a:extLst>
          </p:cNvPr>
          <p:cNvSpPr/>
          <p:nvPr/>
        </p:nvSpPr>
        <p:spPr>
          <a:xfrm>
            <a:off x="72007" y="1513081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блогів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4B779A3E-B878-495E-8486-E368216F31B1}"/>
              </a:ext>
            </a:extLst>
          </p:cNvPr>
          <p:cNvSpPr/>
          <p:nvPr/>
        </p:nvSpPr>
        <p:spPr>
          <a:xfrm>
            <a:off x="3125137" y="1513081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Blogger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E04538-D27B-417D-A11B-16F849BC5131}"/>
              </a:ext>
            </a:extLst>
          </p:cNvPr>
          <p:cNvSpPr/>
          <p:nvPr/>
        </p:nvSpPr>
        <p:spPr>
          <a:xfrm>
            <a:off x="6877451" y="1521836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Blogger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9270A00A-9263-453E-8484-F3032355C05B}"/>
              </a:ext>
            </a:extLst>
          </p:cNvPr>
          <p:cNvSpPr/>
          <p:nvPr/>
        </p:nvSpPr>
        <p:spPr>
          <a:xfrm>
            <a:off x="72007" y="2838734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Соціальна мережа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8DBAF85D-567C-4888-81EC-D6FD818B5040}"/>
              </a:ext>
            </a:extLst>
          </p:cNvPr>
          <p:cNvSpPr/>
          <p:nvPr/>
        </p:nvSpPr>
        <p:spPr>
          <a:xfrm>
            <a:off x="3125137" y="2838734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Google+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D6E1BA3-101D-4F49-94CC-9D6E7CDA26AC}"/>
              </a:ext>
            </a:extLst>
          </p:cNvPr>
          <p:cNvSpPr/>
          <p:nvPr/>
        </p:nvSpPr>
        <p:spPr>
          <a:xfrm>
            <a:off x="6877451" y="2847489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Google+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8475BD8-C909-4231-B885-823A48246C27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Онлайн-карти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1242B517-8F65-4843-B0F9-4F97B9E8CEE2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Карти </a:t>
            </a:r>
            <a:r>
              <a:rPr lang="en-US" sz="2800" b="1" i="1" kern="0" dirty="0">
                <a:solidFill>
                  <a:srgbClr val="002060"/>
                </a:solidFill>
              </a:rPr>
              <a:t>Google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EEFC969-CC6C-4402-A0AF-C887C13AE8AD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Maps</a:t>
            </a:r>
          </a:p>
        </p:txBody>
      </p:sp>
      <p:pic>
        <p:nvPicPr>
          <p:cNvPr id="12290" name="Picture 2" descr="blogger icon">
            <a:extLst>
              <a:ext uri="{FF2B5EF4-FFF2-40B4-BE49-F238E27FC236}">
                <a16:creationId xmlns:a16="http://schemas.microsoft.com/office/drawing/2014/main" xmlns="" id="{B57B963B-5896-4133-899F-A8002C20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39" y="1492415"/>
            <a:ext cx="1270819" cy="1270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 пошуку зображень за запитом &quot;Google+&quot;">
            <a:extLst>
              <a:ext uri="{FF2B5EF4-FFF2-40B4-BE49-F238E27FC236}">
                <a16:creationId xmlns:a16="http://schemas.microsoft.com/office/drawing/2014/main" xmlns="" id="{86D17D68-86A4-4569-BCF2-9BA576E6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846" y="2771641"/>
            <a:ext cx="1441073" cy="1441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Результат пошуку зображень за запитом &quot;Google Maps&quot;">
            <a:extLst>
              <a:ext uri="{FF2B5EF4-FFF2-40B4-BE49-F238E27FC236}">
                <a16:creationId xmlns:a16="http://schemas.microsoft.com/office/drawing/2014/main" xmlns="" id="{7CA7BBFE-CC65-4050-B5B9-EE2EAE5D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42" y="4164387"/>
            <a:ext cx="1479329" cy="147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089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9f6172da837babfd0a57e48ac3ef6312185e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77178</TotalTime>
  <Words>1245</Words>
  <Application>Microsoft Office PowerPoint</Application>
  <PresentationFormat>Произвольный</PresentationFormat>
  <Paragraphs>229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Практична робота 12 Офісні веб-програми для створення спільних документів </vt:lpstr>
      <vt:lpstr>Практична робота 12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Поняття персонального навчального середовища та хмарні сервіси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Використання Google Диск для  збереження електронних документів</vt:lpstr>
      <vt:lpstr>Спільне використання документів на Google Диск</vt:lpstr>
      <vt:lpstr>Спільне використання документів на Google Диск</vt:lpstr>
      <vt:lpstr>Спільне використання документів на Google Диск</vt:lpstr>
      <vt:lpstr>Синхронізація даних на Google Диск</vt:lpstr>
      <vt:lpstr>Створення документів засобами онлайн-редакторів середовища Google</vt:lpstr>
      <vt:lpstr>Створення документів засобами онлайн-редакторів середовища Google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та використання спільних електронних закладок</vt:lpstr>
      <vt:lpstr>Створення та використання спільних електронних закладок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Вчитель</cp:lastModifiedBy>
  <cp:revision>820</cp:revision>
  <dcterms:created xsi:type="dcterms:W3CDTF">2016-06-06T19:48:43Z</dcterms:created>
  <dcterms:modified xsi:type="dcterms:W3CDTF">2018-03-03T12:51:45Z</dcterms:modified>
</cp:coreProperties>
</file>